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741" r:id="rId1"/>
  </p:sldMasterIdLst>
  <p:sldIdLst>
    <p:sldId id="256" r:id="rId2"/>
    <p:sldId id="291" r:id="rId3"/>
    <p:sldId id="292" r:id="rId4"/>
    <p:sldId id="298" r:id="rId5"/>
    <p:sldId id="293" r:id="rId6"/>
    <p:sldId id="311" r:id="rId7"/>
    <p:sldId id="316" r:id="rId8"/>
    <p:sldId id="308" r:id="rId9"/>
    <p:sldId id="295" r:id="rId10"/>
    <p:sldId id="319" r:id="rId11"/>
    <p:sldId id="302" r:id="rId12"/>
    <p:sldId id="280" r:id="rId13"/>
    <p:sldId id="283" r:id="rId14"/>
    <p:sldId id="287" r:id="rId15"/>
    <p:sldId id="286" r:id="rId16"/>
    <p:sldId id="303" r:id="rId17"/>
    <p:sldId id="276" r:id="rId18"/>
    <p:sldId id="284" r:id="rId19"/>
    <p:sldId id="281" r:id="rId20"/>
    <p:sldId id="304" r:id="rId21"/>
    <p:sldId id="278" r:id="rId22"/>
    <p:sldId id="285" r:id="rId23"/>
    <p:sldId id="282" r:id="rId24"/>
    <p:sldId id="315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68" autoAdjust="0"/>
    <p:restoredTop sz="94660"/>
  </p:normalViewPr>
  <p:slideViewPr>
    <p:cSldViewPr snapToGrid="0">
      <p:cViewPr varScale="1">
        <p:scale>
          <a:sx n="87" d="100"/>
          <a:sy n="87" d="100"/>
        </p:scale>
        <p:origin x="70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6/12/2024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077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6/12/2024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730066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6/12/2024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68005365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6/12/2024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162836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6/12/2024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5439434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6/12/2024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581234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FigureOut">
              <a:rPr lang="en-US" smtClean="0"/>
              <a:t>6/12/2024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2180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FigureOut">
              <a:rPr lang="en-US" smtClean="0"/>
              <a:t>6/12/2024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700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FigureOut">
              <a:rPr lang="en-US" smtClean="0"/>
              <a:t>6/12/2024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5836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6/12/2024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125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FigureOut">
              <a:rPr lang="en-US" smtClean="0"/>
              <a:t>6/12/2024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3712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FigureOut">
              <a:rPr lang="en-US" smtClean="0"/>
              <a:t>6/12/2024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881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FigureOut">
              <a:rPr lang="en-US" smtClean="0"/>
              <a:t>6/12/2024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204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FigureOut">
              <a:rPr lang="en-US" smtClean="0"/>
              <a:t>6/12/2024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8123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FigureOut">
              <a:rPr lang="en-US" smtClean="0"/>
              <a:t>6/12/2024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822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6/12/2024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747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6/12/2024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552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742" r:id="rId1"/>
    <p:sldLayoutId id="2147484743" r:id="rId2"/>
    <p:sldLayoutId id="2147484744" r:id="rId3"/>
    <p:sldLayoutId id="2147484745" r:id="rId4"/>
    <p:sldLayoutId id="2147484746" r:id="rId5"/>
    <p:sldLayoutId id="2147484747" r:id="rId6"/>
    <p:sldLayoutId id="2147484748" r:id="rId7"/>
    <p:sldLayoutId id="2147484749" r:id="rId8"/>
    <p:sldLayoutId id="2147484750" r:id="rId9"/>
    <p:sldLayoutId id="2147484751" r:id="rId10"/>
    <p:sldLayoutId id="2147484752" r:id="rId11"/>
    <p:sldLayoutId id="2147484753" r:id="rId12"/>
    <p:sldLayoutId id="2147484754" r:id="rId13"/>
    <p:sldLayoutId id="2147484755" r:id="rId14"/>
    <p:sldLayoutId id="2147484756" r:id="rId15"/>
    <p:sldLayoutId id="2147484757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166885" y="699465"/>
            <a:ext cx="7674015" cy="3275636"/>
          </a:xfrm>
        </p:spPr>
        <p:txBody>
          <a:bodyPr>
            <a:normAutofit/>
          </a:bodyPr>
          <a:lstStyle/>
          <a:p>
            <a:r>
              <a:rPr lang="fr-FR" sz="4200" dirty="0">
                <a:solidFill>
                  <a:schemeClr val="accent1">
                    <a:lumMod val="75000"/>
                  </a:schemeClr>
                </a:solidFill>
              </a:rPr>
              <a:t>Résultats SAISON 2023-2024</a:t>
            </a:r>
            <a:br>
              <a:rPr lang="fr-FR" sz="42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fr-FR" sz="4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br>
              <a:rPr lang="fr-FR" sz="42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fr-FR" sz="4200" dirty="0">
                <a:solidFill>
                  <a:schemeClr val="accent1">
                    <a:lumMod val="75000"/>
                  </a:schemeClr>
                </a:solidFill>
              </a:rPr>
              <a:t>Perpignan Photo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687410" y="3632201"/>
            <a:ext cx="6132990" cy="685800"/>
          </a:xfrm>
        </p:spPr>
        <p:txBody>
          <a:bodyPr>
            <a:normAutofit/>
          </a:bodyPr>
          <a:lstStyle/>
          <a:p>
            <a:r>
              <a:rPr lang="fr-FR"/>
              <a:t> </a:t>
            </a:r>
            <a:endParaRPr lang="fr-FR" dirty="0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474CC6E7-48D9-4D57-AF68-58010B0045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62105" y="4956791"/>
            <a:ext cx="2871796" cy="1565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9860534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903220" y="845820"/>
            <a:ext cx="8561070" cy="1211580"/>
          </a:xfrm>
        </p:spPr>
        <p:txBody>
          <a:bodyPr>
            <a:normAutofit/>
          </a:bodyPr>
          <a:lstStyle/>
          <a:p>
            <a:r>
              <a:rPr lang="fr-FR" dirty="0"/>
              <a:t> </a:t>
            </a:r>
            <a:r>
              <a:rPr lang="fr-FR" sz="3600" dirty="0">
                <a:solidFill>
                  <a:schemeClr val="accent1">
                    <a:lumMod val="75000"/>
                  </a:schemeClr>
                </a:solidFill>
              </a:rPr>
              <a:t>Compétitions Nationales individuelles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03312" y="1725930"/>
            <a:ext cx="8946541" cy="4940877"/>
          </a:xfrm>
          <a:noFill/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endParaRPr lang="fr-FR" dirty="0"/>
          </a:p>
          <a:p>
            <a:pPr marL="457200" indent="-457200">
              <a:buFont typeface="+mj-lt"/>
              <a:buAutoNum type="arabicPeriod"/>
            </a:pPr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pic>
        <p:nvPicPr>
          <p:cNvPr id="6" name="Image 5" descr="Une image contenant hache, parapluie, assis, table&#10;&#10;Description générée automatiquement">
            <a:extLst>
              <a:ext uri="{FF2B5EF4-FFF2-40B4-BE49-F238E27FC236}">
                <a16:creationId xmlns:a16="http://schemas.microsoft.com/office/drawing/2014/main" id="{4EF2F1DC-8CC7-41FF-BB40-5817A6EFBD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6538" y="383895"/>
            <a:ext cx="1246682" cy="1246682"/>
          </a:xfrm>
          <a:prstGeom prst="rect">
            <a:avLst/>
          </a:prstGeom>
        </p:spPr>
      </p:pic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4E8EBD61-AA8F-F241-6117-F92089E65D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2747749"/>
              </p:ext>
            </p:extLst>
          </p:nvPr>
        </p:nvGraphicFramePr>
        <p:xfrm>
          <a:off x="3035167" y="4454050"/>
          <a:ext cx="5091533" cy="2403950"/>
        </p:xfrm>
        <a:graphic>
          <a:graphicData uri="http://schemas.openxmlformats.org/drawingml/2006/table">
            <a:tbl>
              <a:tblPr/>
              <a:tblGrid>
                <a:gridCol w="1247548">
                  <a:extLst>
                    <a:ext uri="{9D8B030D-6E8A-4147-A177-3AD203B41FA5}">
                      <a16:colId xmlns:a16="http://schemas.microsoft.com/office/drawing/2014/main" val="1954144656"/>
                    </a:ext>
                  </a:extLst>
                </a:gridCol>
                <a:gridCol w="2711756">
                  <a:extLst>
                    <a:ext uri="{9D8B030D-6E8A-4147-A177-3AD203B41FA5}">
                      <a16:colId xmlns:a16="http://schemas.microsoft.com/office/drawing/2014/main" val="2827762043"/>
                    </a:ext>
                  </a:extLst>
                </a:gridCol>
                <a:gridCol w="559125">
                  <a:extLst>
                    <a:ext uri="{9D8B030D-6E8A-4147-A177-3AD203B41FA5}">
                      <a16:colId xmlns:a16="http://schemas.microsoft.com/office/drawing/2014/main" val="4137230905"/>
                    </a:ext>
                  </a:extLst>
                </a:gridCol>
                <a:gridCol w="573104">
                  <a:extLst>
                    <a:ext uri="{9D8B030D-6E8A-4147-A177-3AD203B41FA5}">
                      <a16:colId xmlns:a16="http://schemas.microsoft.com/office/drawing/2014/main" val="426170085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Super challenge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1" i="0" u="none" strike="noStrike" dirty="0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584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0335382"/>
                  </a:ext>
                </a:extLst>
              </a:tr>
              <a:tr h="202435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Auteur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points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Place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9540537"/>
                  </a:ext>
                </a:extLst>
              </a:tr>
              <a:tr h="202435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MORIO Françoise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251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1430211"/>
                  </a:ext>
                </a:extLst>
              </a:tr>
              <a:tr h="202435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DOMANGE Fernand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9443208"/>
                  </a:ext>
                </a:extLst>
              </a:tr>
              <a:tr h="202435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CAPS Carole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4434871"/>
                  </a:ext>
                </a:extLst>
              </a:tr>
              <a:tr h="202435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SALEILLES Jean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0354523"/>
                  </a:ext>
                </a:extLst>
              </a:tr>
              <a:tr h="202435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PARIS Trinley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9734191"/>
                  </a:ext>
                </a:extLst>
              </a:tr>
              <a:tr h="202435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BANQ Jean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93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5922006"/>
                  </a:ext>
                </a:extLst>
              </a:tr>
              <a:tr h="202435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 dirty="0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VERDIER Jean-Pierre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4968222"/>
                  </a:ext>
                </a:extLst>
              </a:tr>
              <a:tr h="202435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RESPAUT Jean-Luc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419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8017038"/>
                  </a:ext>
                </a:extLst>
              </a:tr>
              <a:tr h="202435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LAMBERT Anne-Marie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479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6620404"/>
                  </a:ext>
                </a:extLst>
              </a:tr>
              <a:tr h="202435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MEYER COUDERC Magalie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 dirty="0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566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4937638"/>
                  </a:ext>
                </a:extLst>
              </a:tr>
            </a:tbl>
          </a:graphicData>
        </a:graphic>
      </p:graphicFrame>
      <p:pic>
        <p:nvPicPr>
          <p:cNvPr id="8" name="Image 7">
            <a:extLst>
              <a:ext uri="{FF2B5EF4-FFF2-40B4-BE49-F238E27FC236}">
                <a16:creationId xmlns:a16="http://schemas.microsoft.com/office/drawing/2014/main" id="{FBFE9F14-9ED4-53A0-D31E-1B352DDF1D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8695" y="1500296"/>
            <a:ext cx="7437765" cy="1798476"/>
          </a:xfrm>
          <a:prstGeom prst="rect">
            <a:avLst/>
          </a:prstGeom>
        </p:spPr>
      </p:pic>
      <p:graphicFrame>
        <p:nvGraphicFramePr>
          <p:cNvPr id="10" name="Tableau 9">
            <a:extLst>
              <a:ext uri="{FF2B5EF4-FFF2-40B4-BE49-F238E27FC236}">
                <a16:creationId xmlns:a16="http://schemas.microsoft.com/office/drawing/2014/main" id="{DD2E82B5-433B-E239-DE2B-6231B4721B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7266449"/>
              </p:ext>
            </p:extLst>
          </p:nvPr>
        </p:nvGraphicFramePr>
        <p:xfrm>
          <a:off x="3010742" y="3298772"/>
          <a:ext cx="5422900" cy="952500"/>
        </p:xfrm>
        <a:graphic>
          <a:graphicData uri="http://schemas.openxmlformats.org/drawingml/2006/table">
            <a:tbl>
              <a:tblPr/>
              <a:tblGrid>
                <a:gridCol w="1132812">
                  <a:extLst>
                    <a:ext uri="{9D8B030D-6E8A-4147-A177-3AD203B41FA5}">
                      <a16:colId xmlns:a16="http://schemas.microsoft.com/office/drawing/2014/main" val="3459680768"/>
                    </a:ext>
                  </a:extLst>
                </a:gridCol>
                <a:gridCol w="2462358">
                  <a:extLst>
                    <a:ext uri="{9D8B030D-6E8A-4147-A177-3AD203B41FA5}">
                      <a16:colId xmlns:a16="http://schemas.microsoft.com/office/drawing/2014/main" val="1263304186"/>
                    </a:ext>
                  </a:extLst>
                </a:gridCol>
                <a:gridCol w="1307335">
                  <a:extLst>
                    <a:ext uri="{9D8B030D-6E8A-4147-A177-3AD203B41FA5}">
                      <a16:colId xmlns:a16="http://schemas.microsoft.com/office/drawing/2014/main" val="3796795297"/>
                    </a:ext>
                  </a:extLst>
                </a:gridCol>
                <a:gridCol w="520395">
                  <a:extLst>
                    <a:ext uri="{9D8B030D-6E8A-4147-A177-3AD203B41FA5}">
                      <a16:colId xmlns:a16="http://schemas.microsoft.com/office/drawing/2014/main" val="3377425966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Série sonorisée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 dirty="0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329588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Titre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Auteur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Place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680039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Oppressions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BANQ Jean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700635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A musee vous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VERDIER Jean-Pierre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772338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La passion des fleurs selon ...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POURE Jean-Claude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 dirty="0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41753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9286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747C761-D416-4977-90C4-15068F9B8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 err="1">
                <a:solidFill>
                  <a:schemeClr val="accent1">
                    <a:lumMod val="75000"/>
                  </a:schemeClr>
                </a:solidFill>
              </a:rPr>
              <a:t>DouzeUR</a:t>
            </a:r>
            <a:r>
              <a:rPr lang="fr-FR" sz="3600" dirty="0">
                <a:solidFill>
                  <a:schemeClr val="accent1">
                    <a:lumMod val="75000"/>
                  </a:schemeClr>
                </a:solidFill>
              </a:rPr>
              <a:t> 2023/2024</a:t>
            </a:r>
            <a:br>
              <a:rPr lang="fr-FR" sz="3600" dirty="0">
                <a:solidFill>
                  <a:schemeClr val="accent5">
                    <a:lumMod val="20000"/>
                    <a:lumOff val="80000"/>
                  </a:schemeClr>
                </a:solidFill>
              </a:rPr>
            </a:br>
            <a:r>
              <a:rPr lang="fr-FR" sz="36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 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C4525DF-7B90-4AF6-833B-57D3A504F9F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65680F11-2997-4A34-9A93-4ED3E0E2A1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673" y="960930"/>
            <a:ext cx="1090107" cy="1097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50706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903220" y="845820"/>
            <a:ext cx="8946540" cy="1211580"/>
          </a:xfrm>
        </p:spPr>
        <p:txBody>
          <a:bodyPr/>
          <a:lstStyle/>
          <a:p>
            <a:r>
              <a:rPr lang="fr-FR" dirty="0"/>
              <a:t>    </a:t>
            </a:r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12UR</a:t>
            </a:r>
            <a:r>
              <a:rPr lang="fr-FR" sz="3600" dirty="0">
                <a:solidFill>
                  <a:schemeClr val="accent1">
                    <a:lumMod val="75000"/>
                  </a:schemeClr>
                </a:solidFill>
              </a:rPr>
              <a:t>  : Résultats du club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03312" y="1725930"/>
            <a:ext cx="8946541" cy="4940877"/>
          </a:xfrm>
          <a:noFill/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endParaRPr lang="fr-FR" dirty="0"/>
          </a:p>
          <a:p>
            <a:pPr marL="457200" indent="-457200">
              <a:buFont typeface="+mj-lt"/>
              <a:buAutoNum type="arabicPeriod"/>
            </a:pPr>
            <a:endParaRPr lang="fr-FR" dirty="0"/>
          </a:p>
          <a:p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33 auteurs</a:t>
            </a:r>
          </a:p>
          <a:p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fr-FR" baseline="30000" dirty="0">
                <a:solidFill>
                  <a:schemeClr val="accent1">
                    <a:lumMod val="75000"/>
                  </a:schemeClr>
                </a:solidFill>
              </a:rPr>
              <a:t>er</a:t>
            </a:r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 club avec  2023 points</a:t>
            </a:r>
          </a:p>
          <a:p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Résultats par manche</a:t>
            </a:r>
          </a:p>
          <a:p>
            <a:pPr lvl="1"/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Les points obtenus par les 5 premiers du club sont retenus 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DBDBA824-6EC3-42F0-BECB-44AC3A386BD2}"/>
              </a:ext>
            </a:extLst>
          </p:cNvPr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7414" y="514350"/>
            <a:ext cx="1203068" cy="12115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A376ADFD-5B7E-24E1-690A-2BFB11A662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7022693"/>
              </p:ext>
            </p:extLst>
          </p:nvPr>
        </p:nvGraphicFramePr>
        <p:xfrm>
          <a:off x="3587750" y="4387238"/>
          <a:ext cx="5424049" cy="2035593"/>
        </p:xfrm>
        <a:graphic>
          <a:graphicData uri="http://schemas.openxmlformats.org/drawingml/2006/table">
            <a:tbl>
              <a:tblPr/>
              <a:tblGrid>
                <a:gridCol w="2130509">
                  <a:extLst>
                    <a:ext uri="{9D8B030D-6E8A-4147-A177-3AD203B41FA5}">
                      <a16:colId xmlns:a16="http://schemas.microsoft.com/office/drawing/2014/main" val="181581990"/>
                    </a:ext>
                  </a:extLst>
                </a:gridCol>
                <a:gridCol w="823385">
                  <a:extLst>
                    <a:ext uri="{9D8B030D-6E8A-4147-A177-3AD203B41FA5}">
                      <a16:colId xmlns:a16="http://schemas.microsoft.com/office/drawing/2014/main" val="3007206737"/>
                    </a:ext>
                  </a:extLst>
                </a:gridCol>
                <a:gridCol w="823385">
                  <a:extLst>
                    <a:ext uri="{9D8B030D-6E8A-4147-A177-3AD203B41FA5}">
                      <a16:colId xmlns:a16="http://schemas.microsoft.com/office/drawing/2014/main" val="3977296004"/>
                    </a:ext>
                  </a:extLst>
                </a:gridCol>
                <a:gridCol w="823385">
                  <a:extLst>
                    <a:ext uri="{9D8B030D-6E8A-4147-A177-3AD203B41FA5}">
                      <a16:colId xmlns:a16="http://schemas.microsoft.com/office/drawing/2014/main" val="816665251"/>
                    </a:ext>
                  </a:extLst>
                </a:gridCol>
                <a:gridCol w="823385">
                  <a:extLst>
                    <a:ext uri="{9D8B030D-6E8A-4147-A177-3AD203B41FA5}">
                      <a16:colId xmlns:a16="http://schemas.microsoft.com/office/drawing/2014/main" val="862259530"/>
                    </a:ext>
                  </a:extLst>
                </a:gridCol>
              </a:tblGrid>
              <a:tr h="226177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Manche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Points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place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cumul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65535"/>
                  </a:ext>
                </a:extLst>
              </a:tr>
              <a:tr h="226177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1ère Manche Thème libre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258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258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2989973"/>
                  </a:ext>
                </a:extLst>
              </a:tr>
              <a:tr h="226177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2eme manche Rose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263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521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5307946"/>
                  </a:ext>
                </a:extLst>
              </a:tr>
              <a:tr h="226177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3eme Manche Thème libre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250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771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5456696"/>
                  </a:ext>
                </a:extLst>
              </a:tr>
              <a:tr h="226177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4ème Manche  transparence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260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1031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 dirty="0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7071736"/>
                  </a:ext>
                </a:extLst>
              </a:tr>
              <a:tr h="226177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5eme Manche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248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1279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0012918"/>
                  </a:ext>
                </a:extLst>
              </a:tr>
              <a:tr h="226177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6eme Manche  par temps de pluie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254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1533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0295922"/>
                  </a:ext>
                </a:extLst>
              </a:tr>
              <a:tr h="226177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7eme Manche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250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1783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1531225"/>
                  </a:ext>
                </a:extLst>
              </a:tr>
              <a:tr h="226177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8eme manche  pose longue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240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 dirty="0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59161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1250396"/>
      </p:ext>
    </p:extLst>
  </p:cSld>
  <p:clrMapOvr>
    <a:masterClrMapping/>
  </p:clrMapOvr>
  <p:transition spd="slow">
    <p:randomBar dir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       </a:t>
            </a:r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12</a:t>
            </a:r>
            <a:r>
              <a:rPr lang="fr-FR" sz="3600" dirty="0">
                <a:solidFill>
                  <a:schemeClr val="accent1">
                    <a:lumMod val="75000"/>
                  </a:schemeClr>
                </a:solidFill>
              </a:rPr>
              <a:t>UR: Résultats du club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03312" y="1163782"/>
            <a:ext cx="8946541" cy="5503025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endParaRPr lang="fr-FR" dirty="0"/>
          </a:p>
          <a:p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Points et classement clubs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DBDBA824-6EC3-42F0-BECB-44AC3A386BD2}"/>
              </a:ext>
            </a:extLst>
          </p:cNvPr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7414" y="373049"/>
            <a:ext cx="1254642" cy="12635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4ACA183B-C183-EEB7-DDE7-C943F21C17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2822642"/>
              </p:ext>
            </p:extLst>
          </p:nvPr>
        </p:nvGraphicFramePr>
        <p:xfrm>
          <a:off x="2142148" y="2133603"/>
          <a:ext cx="9362462" cy="4533198"/>
        </p:xfrm>
        <a:graphic>
          <a:graphicData uri="http://schemas.openxmlformats.org/drawingml/2006/table">
            <a:tbl>
              <a:tblPr/>
              <a:tblGrid>
                <a:gridCol w="3951311">
                  <a:extLst>
                    <a:ext uri="{9D8B030D-6E8A-4147-A177-3AD203B41FA5}">
                      <a16:colId xmlns:a16="http://schemas.microsoft.com/office/drawing/2014/main" val="1332123268"/>
                    </a:ext>
                  </a:extLst>
                </a:gridCol>
                <a:gridCol w="467151">
                  <a:extLst>
                    <a:ext uri="{9D8B030D-6E8A-4147-A177-3AD203B41FA5}">
                      <a16:colId xmlns:a16="http://schemas.microsoft.com/office/drawing/2014/main" val="2088404695"/>
                    </a:ext>
                  </a:extLst>
                </a:gridCol>
                <a:gridCol w="467151">
                  <a:extLst>
                    <a:ext uri="{9D8B030D-6E8A-4147-A177-3AD203B41FA5}">
                      <a16:colId xmlns:a16="http://schemas.microsoft.com/office/drawing/2014/main" val="2957005810"/>
                    </a:ext>
                  </a:extLst>
                </a:gridCol>
                <a:gridCol w="428220">
                  <a:extLst>
                    <a:ext uri="{9D8B030D-6E8A-4147-A177-3AD203B41FA5}">
                      <a16:colId xmlns:a16="http://schemas.microsoft.com/office/drawing/2014/main" val="1578575429"/>
                    </a:ext>
                  </a:extLst>
                </a:gridCol>
                <a:gridCol w="428220">
                  <a:extLst>
                    <a:ext uri="{9D8B030D-6E8A-4147-A177-3AD203B41FA5}">
                      <a16:colId xmlns:a16="http://schemas.microsoft.com/office/drawing/2014/main" val="127779961"/>
                    </a:ext>
                  </a:extLst>
                </a:gridCol>
                <a:gridCol w="428220">
                  <a:extLst>
                    <a:ext uri="{9D8B030D-6E8A-4147-A177-3AD203B41FA5}">
                      <a16:colId xmlns:a16="http://schemas.microsoft.com/office/drawing/2014/main" val="2917633047"/>
                    </a:ext>
                  </a:extLst>
                </a:gridCol>
                <a:gridCol w="428220">
                  <a:extLst>
                    <a:ext uri="{9D8B030D-6E8A-4147-A177-3AD203B41FA5}">
                      <a16:colId xmlns:a16="http://schemas.microsoft.com/office/drawing/2014/main" val="1394677546"/>
                    </a:ext>
                  </a:extLst>
                </a:gridCol>
                <a:gridCol w="428220">
                  <a:extLst>
                    <a:ext uri="{9D8B030D-6E8A-4147-A177-3AD203B41FA5}">
                      <a16:colId xmlns:a16="http://schemas.microsoft.com/office/drawing/2014/main" val="2491563212"/>
                    </a:ext>
                  </a:extLst>
                </a:gridCol>
                <a:gridCol w="428220">
                  <a:extLst>
                    <a:ext uri="{9D8B030D-6E8A-4147-A177-3AD203B41FA5}">
                      <a16:colId xmlns:a16="http://schemas.microsoft.com/office/drawing/2014/main" val="2354761303"/>
                    </a:ext>
                  </a:extLst>
                </a:gridCol>
                <a:gridCol w="778583">
                  <a:extLst>
                    <a:ext uri="{9D8B030D-6E8A-4147-A177-3AD203B41FA5}">
                      <a16:colId xmlns:a16="http://schemas.microsoft.com/office/drawing/2014/main" val="3197932482"/>
                    </a:ext>
                  </a:extLst>
                </a:gridCol>
                <a:gridCol w="350363">
                  <a:extLst>
                    <a:ext uri="{9D8B030D-6E8A-4147-A177-3AD203B41FA5}">
                      <a16:colId xmlns:a16="http://schemas.microsoft.com/office/drawing/2014/main" val="508561032"/>
                    </a:ext>
                  </a:extLst>
                </a:gridCol>
                <a:gridCol w="778583">
                  <a:extLst>
                    <a:ext uri="{9D8B030D-6E8A-4147-A177-3AD203B41FA5}">
                      <a16:colId xmlns:a16="http://schemas.microsoft.com/office/drawing/2014/main" val="4259532821"/>
                    </a:ext>
                  </a:extLst>
                </a:gridCol>
              </a:tblGrid>
              <a:tr h="206482">
                <a:tc gridSpan="12"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Points &amp; Classements clubs</a:t>
                      </a:r>
                    </a:p>
                  </a:txBody>
                  <a:tcPr marL="8046" marR="8046" marT="80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6989044"/>
                  </a:ext>
                </a:extLst>
              </a:tr>
              <a:tr h="187710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D9E1F2"/>
                          </a:highlight>
                          <a:latin typeface="Comic Sans MS" panose="030F0702030302020204" pitchFamily="66" charset="0"/>
                        </a:rPr>
                        <a:t>Perpignan Photo - Culture en Catalogne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258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263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250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260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248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254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250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240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2023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D9E1F2"/>
                          </a:highlight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3071743"/>
                  </a:ext>
                </a:extLst>
              </a:tr>
              <a:tr h="187710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Passion Photo Pignan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254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249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250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239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233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232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238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236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1931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4335724"/>
                  </a:ext>
                </a:extLst>
              </a:tr>
              <a:tr h="187710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Photo Passion 34 Baillargues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232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228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240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229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234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234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248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230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1875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3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3828582"/>
                  </a:ext>
                </a:extLst>
              </a:tr>
              <a:tr h="187710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Photo Club de Bages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236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225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237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228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210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242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227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218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1823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5791627"/>
                  </a:ext>
                </a:extLst>
              </a:tr>
              <a:tr h="187710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Photo Caméra Club de Béziers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215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221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243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237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212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221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227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247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1823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3343322"/>
                  </a:ext>
                </a:extLst>
              </a:tr>
              <a:tr h="187710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Photo Club de THUIR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232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229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227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233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223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233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224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213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1814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6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4439433"/>
                  </a:ext>
                </a:extLst>
              </a:tr>
              <a:tr h="187710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Photo Club Déclics Fabrègues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220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230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232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224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228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234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225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221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1814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6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3378439"/>
                  </a:ext>
                </a:extLst>
              </a:tr>
              <a:tr h="187710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Photo Club Bagnols-Marcoule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229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230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214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238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235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233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213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215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1807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8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7665760"/>
                  </a:ext>
                </a:extLst>
              </a:tr>
              <a:tr h="187710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Objectif-Image Bédarieux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242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224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224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222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229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237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235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191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1804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9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6996851"/>
                  </a:ext>
                </a:extLst>
              </a:tr>
              <a:tr h="197096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Lattes Photo 34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219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230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243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218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246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226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235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177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1794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10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5599417"/>
                  </a:ext>
                </a:extLst>
              </a:tr>
              <a:tr h="187710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CERET PHOTO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217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201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222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214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200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219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219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196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1688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11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4235832"/>
                  </a:ext>
                </a:extLst>
              </a:tr>
              <a:tr h="187710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Zoom Photo Club Montarnaud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207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229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225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219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203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217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179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155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1634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12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8727258"/>
                  </a:ext>
                </a:extLst>
              </a:tr>
              <a:tr h="187710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Photoloisir30 Le 3ème Oeil Saint Ambroix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211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209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204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217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203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182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133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137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1496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13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0906904"/>
                  </a:ext>
                </a:extLst>
              </a:tr>
              <a:tr h="187710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Iris Photo Laurentins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165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184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200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199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155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159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181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195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1438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14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6201103"/>
                  </a:ext>
                </a:extLst>
              </a:tr>
              <a:tr h="187710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Photo Club Mendois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75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134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130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86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124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139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88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91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867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15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8748409"/>
                  </a:ext>
                </a:extLst>
              </a:tr>
              <a:tr h="187710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ASCH de Perpignan 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170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167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111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122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151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103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28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852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16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0222112"/>
                  </a:ext>
                </a:extLst>
              </a:tr>
              <a:tr h="187710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Creatifs Photo Rivesaltais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66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129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171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122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110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94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76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42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810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17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0927308"/>
                  </a:ext>
                </a:extLst>
              </a:tr>
              <a:tr h="187710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LUX 34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129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125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118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44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89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90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70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91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756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18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747128"/>
                  </a:ext>
                </a:extLst>
              </a:tr>
              <a:tr h="187710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DIAPH30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160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86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133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106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109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110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704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19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0680222"/>
                  </a:ext>
                </a:extLst>
              </a:tr>
              <a:tr h="187710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Photochouet-Uzège-Pont du Gard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193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86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167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134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40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620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20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923268"/>
                  </a:ext>
                </a:extLst>
              </a:tr>
              <a:tr h="187710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Objectif Image 30 - Nimes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70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125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128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125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73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601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21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1303763"/>
                  </a:ext>
                </a:extLst>
              </a:tr>
              <a:tr h="187710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Photo club du Minervois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129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47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75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45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51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347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22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8389086"/>
                  </a:ext>
                </a:extLst>
              </a:tr>
              <a:tr h="187710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Photo Club IBM Montpellier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39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39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48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39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44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39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39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327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800" b="0" i="0" u="none" strike="noStrike" dirty="0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23</a:t>
                      </a:r>
                    </a:p>
                  </a:txBody>
                  <a:tcPr marL="8046" marR="8046" marT="80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350542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4014234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903220" y="845820"/>
            <a:ext cx="8561070" cy="1211580"/>
          </a:xfrm>
        </p:spPr>
        <p:txBody>
          <a:bodyPr/>
          <a:lstStyle/>
          <a:p>
            <a:r>
              <a:rPr lang="fr-FR" dirty="0"/>
              <a:t>       </a:t>
            </a:r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12UR: Résultats Individuels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03312" y="1725930"/>
            <a:ext cx="8946541" cy="4940877"/>
          </a:xfrm>
          <a:noFill/>
        </p:spPr>
        <p:txBody>
          <a:bodyPr>
            <a:normAutofit/>
          </a:bodyPr>
          <a:lstStyle/>
          <a:p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Meilleurs résultats par manche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DBDBA824-6EC3-42F0-BECB-44AC3A386BD2}"/>
              </a:ext>
            </a:extLst>
          </p:cNvPr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1334" y="468519"/>
            <a:ext cx="1221886" cy="1230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93DA83C4-92FB-3804-EB43-D791D13A48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6050632"/>
              </p:ext>
            </p:extLst>
          </p:nvPr>
        </p:nvGraphicFramePr>
        <p:xfrm>
          <a:off x="3117772" y="2133025"/>
          <a:ext cx="7116896" cy="4311840"/>
        </p:xfrm>
        <a:graphic>
          <a:graphicData uri="http://schemas.openxmlformats.org/drawingml/2006/table">
            <a:tbl>
              <a:tblPr/>
              <a:tblGrid>
                <a:gridCol w="1559147">
                  <a:extLst>
                    <a:ext uri="{9D8B030D-6E8A-4147-A177-3AD203B41FA5}">
                      <a16:colId xmlns:a16="http://schemas.microsoft.com/office/drawing/2014/main" val="341442843"/>
                    </a:ext>
                  </a:extLst>
                </a:gridCol>
                <a:gridCol w="2172296">
                  <a:extLst>
                    <a:ext uri="{9D8B030D-6E8A-4147-A177-3AD203B41FA5}">
                      <a16:colId xmlns:a16="http://schemas.microsoft.com/office/drawing/2014/main" val="753282623"/>
                    </a:ext>
                  </a:extLst>
                </a:gridCol>
                <a:gridCol w="2172296">
                  <a:extLst>
                    <a:ext uri="{9D8B030D-6E8A-4147-A177-3AD203B41FA5}">
                      <a16:colId xmlns:a16="http://schemas.microsoft.com/office/drawing/2014/main" val="234953614"/>
                    </a:ext>
                  </a:extLst>
                </a:gridCol>
                <a:gridCol w="648186">
                  <a:extLst>
                    <a:ext uri="{9D8B030D-6E8A-4147-A177-3AD203B41FA5}">
                      <a16:colId xmlns:a16="http://schemas.microsoft.com/office/drawing/2014/main" val="2015733369"/>
                    </a:ext>
                  </a:extLst>
                </a:gridCol>
                <a:gridCol w="564971">
                  <a:extLst>
                    <a:ext uri="{9D8B030D-6E8A-4147-A177-3AD203B41FA5}">
                      <a16:colId xmlns:a16="http://schemas.microsoft.com/office/drawing/2014/main" val="840173086"/>
                    </a:ext>
                  </a:extLst>
                </a:gridCol>
              </a:tblGrid>
              <a:tr h="154520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1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Théme</a:t>
                      </a:r>
                    </a:p>
                  </a:txBody>
                  <a:tcPr marL="6632" marR="6632" marT="66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1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Photo</a:t>
                      </a:r>
                    </a:p>
                  </a:txBody>
                  <a:tcPr marL="6632" marR="6632" marT="6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1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Auteur</a:t>
                      </a:r>
                    </a:p>
                  </a:txBody>
                  <a:tcPr marL="6632" marR="6632" marT="6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1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Points</a:t>
                      </a:r>
                    </a:p>
                  </a:txBody>
                  <a:tcPr marL="6632" marR="6632" marT="6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1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Place</a:t>
                      </a:r>
                    </a:p>
                  </a:txBody>
                  <a:tcPr marL="6632" marR="6632" marT="6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2505669"/>
                  </a:ext>
                </a:extLst>
              </a:tr>
              <a:tr h="183953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Libre</a:t>
                      </a:r>
                    </a:p>
                  </a:txBody>
                  <a:tcPr marL="6632" marR="6632" marT="66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Fin de partie</a:t>
                      </a:r>
                    </a:p>
                  </a:txBody>
                  <a:tcPr marL="6632" marR="6632" marT="6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Morio Françoise</a:t>
                      </a:r>
                    </a:p>
                  </a:txBody>
                  <a:tcPr marL="6632" marR="6632" marT="6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57</a:t>
                      </a:r>
                    </a:p>
                  </a:txBody>
                  <a:tcPr marL="6632" marR="6632" marT="6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6632" marR="6632" marT="6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1524624"/>
                  </a:ext>
                </a:extLst>
              </a:tr>
              <a:tr h="154520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Libre</a:t>
                      </a:r>
                    </a:p>
                  </a:txBody>
                  <a:tcPr marL="6632" marR="6632" marT="66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Au musee</a:t>
                      </a:r>
                    </a:p>
                  </a:txBody>
                  <a:tcPr marL="6632" marR="6632" marT="6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Respaut Jean-Luc</a:t>
                      </a:r>
                    </a:p>
                  </a:txBody>
                  <a:tcPr marL="6632" marR="6632" marT="6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55</a:t>
                      </a:r>
                    </a:p>
                  </a:txBody>
                  <a:tcPr marL="6632" marR="6632" marT="6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6632" marR="6632" marT="6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0871992"/>
                  </a:ext>
                </a:extLst>
              </a:tr>
              <a:tr h="154520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Libre</a:t>
                      </a:r>
                    </a:p>
                  </a:txBody>
                  <a:tcPr marL="6632" marR="6632" marT="66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Nyksund Vesteralen</a:t>
                      </a:r>
                    </a:p>
                  </a:txBody>
                  <a:tcPr marL="6632" marR="6632" marT="6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Domange Fernand</a:t>
                      </a:r>
                    </a:p>
                  </a:txBody>
                  <a:tcPr marL="6632" marR="6632" marT="6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51</a:t>
                      </a:r>
                    </a:p>
                  </a:txBody>
                  <a:tcPr marL="6632" marR="6632" marT="6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6632" marR="6632" marT="6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6986913"/>
                  </a:ext>
                </a:extLst>
              </a:tr>
              <a:tr h="154520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Rose</a:t>
                      </a:r>
                    </a:p>
                  </a:txBody>
                  <a:tcPr marL="6632" marR="6632" marT="66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Fleurs roses et bougie</a:t>
                      </a:r>
                    </a:p>
                  </a:txBody>
                  <a:tcPr marL="6632" marR="6632" marT="6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Caps Carole</a:t>
                      </a:r>
                    </a:p>
                  </a:txBody>
                  <a:tcPr marL="6632" marR="6632" marT="6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56</a:t>
                      </a:r>
                    </a:p>
                  </a:txBody>
                  <a:tcPr marL="6632" marR="6632" marT="6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6632" marR="6632" marT="6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7269983"/>
                  </a:ext>
                </a:extLst>
              </a:tr>
              <a:tr h="154520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Rose</a:t>
                      </a:r>
                    </a:p>
                  </a:txBody>
                  <a:tcPr marL="6632" marR="6632" marT="66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Coffee Remois</a:t>
                      </a:r>
                    </a:p>
                  </a:txBody>
                  <a:tcPr marL="6632" marR="6632" marT="66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Bernamont Laurence</a:t>
                      </a:r>
                    </a:p>
                  </a:txBody>
                  <a:tcPr marL="6632" marR="6632" marT="6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55</a:t>
                      </a:r>
                    </a:p>
                  </a:txBody>
                  <a:tcPr marL="6632" marR="6632" marT="6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6632" marR="6632" marT="6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9887882"/>
                  </a:ext>
                </a:extLst>
              </a:tr>
              <a:tr h="154520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Rose</a:t>
                      </a:r>
                    </a:p>
                  </a:txBody>
                  <a:tcPr marL="6632" marR="6632" marT="66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Eclats de fleurs 4044</a:t>
                      </a:r>
                    </a:p>
                  </a:txBody>
                  <a:tcPr marL="6632" marR="6632" marT="66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Banq Jean</a:t>
                      </a:r>
                    </a:p>
                  </a:txBody>
                  <a:tcPr marL="6632" marR="6632" marT="6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53</a:t>
                      </a:r>
                    </a:p>
                  </a:txBody>
                  <a:tcPr marL="6632" marR="6632" marT="6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6632" marR="6632" marT="6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3336264"/>
                  </a:ext>
                </a:extLst>
              </a:tr>
              <a:tr h="161877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Libre</a:t>
                      </a:r>
                    </a:p>
                  </a:txBody>
                  <a:tcPr marL="6632" marR="6632" marT="66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Automne vitaminé</a:t>
                      </a:r>
                    </a:p>
                  </a:txBody>
                  <a:tcPr marL="6632" marR="6632" marT="66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Caps Carole</a:t>
                      </a:r>
                    </a:p>
                  </a:txBody>
                  <a:tcPr marL="6632" marR="6632" marT="6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51</a:t>
                      </a:r>
                    </a:p>
                  </a:txBody>
                  <a:tcPr marL="6632" marR="6632" marT="6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6632" marR="6632" marT="6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3794582"/>
                  </a:ext>
                </a:extLst>
              </a:tr>
              <a:tr h="161877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Libre</a:t>
                      </a:r>
                    </a:p>
                  </a:txBody>
                  <a:tcPr marL="6632" marR="6632" marT="66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le jour après</a:t>
                      </a:r>
                    </a:p>
                  </a:txBody>
                  <a:tcPr marL="6632" marR="6632" marT="6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Morio Françoise</a:t>
                      </a:r>
                    </a:p>
                  </a:txBody>
                  <a:tcPr marL="6632" marR="6632" marT="6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</a:p>
                  </a:txBody>
                  <a:tcPr marL="6632" marR="6632" marT="6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6632" marR="6632" marT="6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8154019"/>
                  </a:ext>
                </a:extLst>
              </a:tr>
              <a:tr h="161877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Libre</a:t>
                      </a:r>
                    </a:p>
                  </a:txBody>
                  <a:tcPr marL="6632" marR="6632" marT="66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Les rues de Marrakech</a:t>
                      </a:r>
                    </a:p>
                  </a:txBody>
                  <a:tcPr marL="6632" marR="6632" marT="6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Domange Fernand</a:t>
                      </a:r>
                    </a:p>
                  </a:txBody>
                  <a:tcPr marL="6632" marR="6632" marT="6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</a:p>
                  </a:txBody>
                  <a:tcPr marL="6632" marR="6632" marT="6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6632" marR="6632" marT="6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099686"/>
                  </a:ext>
                </a:extLst>
              </a:tr>
              <a:tr h="169236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Libre</a:t>
                      </a:r>
                    </a:p>
                  </a:txBody>
                  <a:tcPr marL="6632" marR="6632" marT="66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Le bois fleuri</a:t>
                      </a:r>
                    </a:p>
                  </a:txBody>
                  <a:tcPr marL="6632" marR="6632" marT="6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Lambert Anne-Marie</a:t>
                      </a:r>
                    </a:p>
                  </a:txBody>
                  <a:tcPr marL="6632" marR="6632" marT="6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</a:p>
                  </a:txBody>
                  <a:tcPr marL="6632" marR="6632" marT="6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6632" marR="6632" marT="6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5659748"/>
                  </a:ext>
                </a:extLst>
              </a:tr>
              <a:tr h="169236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Transparence</a:t>
                      </a:r>
                    </a:p>
                  </a:txBody>
                  <a:tcPr marL="6632" marR="6632" marT="66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Le Petit Entomologiste</a:t>
                      </a:r>
                    </a:p>
                  </a:txBody>
                  <a:tcPr marL="6632" marR="6632" marT="6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Verdier Jean-Pierre</a:t>
                      </a:r>
                    </a:p>
                  </a:txBody>
                  <a:tcPr marL="6632" marR="6632" marT="6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56</a:t>
                      </a:r>
                    </a:p>
                  </a:txBody>
                  <a:tcPr marL="6632" marR="6632" marT="6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6632" marR="6632" marT="6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0404240"/>
                  </a:ext>
                </a:extLst>
              </a:tr>
              <a:tr h="169236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Transparence</a:t>
                      </a:r>
                    </a:p>
                  </a:txBody>
                  <a:tcPr marL="6632" marR="6632" marT="66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Jour de lessive</a:t>
                      </a:r>
                    </a:p>
                  </a:txBody>
                  <a:tcPr marL="6632" marR="6632" marT="6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Banq Jean</a:t>
                      </a:r>
                    </a:p>
                  </a:txBody>
                  <a:tcPr marL="6632" marR="6632" marT="6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54</a:t>
                      </a:r>
                    </a:p>
                  </a:txBody>
                  <a:tcPr marL="6632" marR="6632" marT="6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6632" marR="6632" marT="6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0937495"/>
                  </a:ext>
                </a:extLst>
              </a:tr>
              <a:tr h="154520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Transparence</a:t>
                      </a:r>
                    </a:p>
                  </a:txBody>
                  <a:tcPr marL="6632" marR="6632" marT="66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Les enfants de l'abri bus</a:t>
                      </a:r>
                    </a:p>
                  </a:txBody>
                  <a:tcPr marL="6632" marR="6632" marT="6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Domange Fernand</a:t>
                      </a:r>
                    </a:p>
                  </a:txBody>
                  <a:tcPr marL="6632" marR="6632" marT="6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</a:p>
                  </a:txBody>
                  <a:tcPr marL="6632" marR="6632" marT="6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6632" marR="6632" marT="6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32829853"/>
                  </a:ext>
                </a:extLst>
              </a:tr>
              <a:tr h="154520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Transparence</a:t>
                      </a:r>
                    </a:p>
                  </a:txBody>
                  <a:tcPr marL="6632" marR="6632" marT="66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zestes</a:t>
                      </a:r>
                    </a:p>
                  </a:txBody>
                  <a:tcPr marL="6632" marR="6632" marT="6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Morio Françoise</a:t>
                      </a:r>
                    </a:p>
                  </a:txBody>
                  <a:tcPr marL="6632" marR="6632" marT="6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</a:p>
                  </a:txBody>
                  <a:tcPr marL="6632" marR="6632" marT="6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6632" marR="6632" marT="6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1268890"/>
                  </a:ext>
                </a:extLst>
              </a:tr>
              <a:tr h="154520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Libre</a:t>
                      </a:r>
                    </a:p>
                  </a:txBody>
                  <a:tcPr marL="6632" marR="6632" marT="66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La dictee</a:t>
                      </a:r>
                    </a:p>
                  </a:txBody>
                  <a:tcPr marL="6632" marR="6632" marT="6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Morio Françoise</a:t>
                      </a:r>
                    </a:p>
                  </a:txBody>
                  <a:tcPr marL="6632" marR="6632" marT="6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51</a:t>
                      </a:r>
                    </a:p>
                  </a:txBody>
                  <a:tcPr marL="6632" marR="6632" marT="6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6632" marR="6632" marT="6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5921245"/>
                  </a:ext>
                </a:extLst>
              </a:tr>
              <a:tr h="154520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Libre</a:t>
                      </a:r>
                    </a:p>
                  </a:txBody>
                  <a:tcPr marL="6632" marR="6632" marT="66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jade a la plage</a:t>
                      </a:r>
                    </a:p>
                  </a:txBody>
                  <a:tcPr marL="6632" marR="6632" marT="6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Bernamont Laurence</a:t>
                      </a:r>
                    </a:p>
                  </a:txBody>
                  <a:tcPr marL="6632" marR="6632" marT="6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</a:p>
                  </a:txBody>
                  <a:tcPr marL="6632" marR="6632" marT="6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6632" marR="6632" marT="6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3261709"/>
                  </a:ext>
                </a:extLst>
              </a:tr>
              <a:tr h="154520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Libre</a:t>
                      </a:r>
                    </a:p>
                  </a:txBody>
                  <a:tcPr marL="6632" marR="6632" marT="66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Face painting</a:t>
                      </a:r>
                    </a:p>
                  </a:txBody>
                  <a:tcPr marL="6632" marR="6632" marT="6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Boy Philippe</a:t>
                      </a:r>
                    </a:p>
                  </a:txBody>
                  <a:tcPr marL="6632" marR="6632" marT="6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</a:p>
                  </a:txBody>
                  <a:tcPr marL="6632" marR="6632" marT="6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6632" marR="6632" marT="6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9142217"/>
                  </a:ext>
                </a:extLst>
              </a:tr>
              <a:tr h="154520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Par temps de pluie</a:t>
                      </a:r>
                    </a:p>
                  </a:txBody>
                  <a:tcPr marL="6632" marR="6632" marT="66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La brouillasse</a:t>
                      </a:r>
                    </a:p>
                  </a:txBody>
                  <a:tcPr marL="6632" marR="6632" marT="6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Machet Christian</a:t>
                      </a:r>
                    </a:p>
                  </a:txBody>
                  <a:tcPr marL="6632" marR="6632" marT="6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52</a:t>
                      </a:r>
                    </a:p>
                  </a:txBody>
                  <a:tcPr marL="6632" marR="6632" marT="6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6632" marR="6632" marT="6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178751"/>
                  </a:ext>
                </a:extLst>
              </a:tr>
              <a:tr h="242816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Par temps de pluie</a:t>
                      </a:r>
                    </a:p>
                  </a:txBody>
                  <a:tcPr marL="6632" marR="6632" marT="66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Sortie un jour d oragesans parapluie</a:t>
                      </a:r>
                    </a:p>
                  </a:txBody>
                  <a:tcPr marL="6632" marR="6632" marT="6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Verdier Jean-Pierre</a:t>
                      </a:r>
                    </a:p>
                  </a:txBody>
                  <a:tcPr marL="6632" marR="6632" marT="6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52</a:t>
                      </a:r>
                    </a:p>
                  </a:txBody>
                  <a:tcPr marL="6632" marR="6632" marT="6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6632" marR="6632" marT="6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9041788"/>
                  </a:ext>
                </a:extLst>
              </a:tr>
              <a:tr h="147162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Par temps de pluie</a:t>
                      </a:r>
                    </a:p>
                  </a:txBody>
                  <a:tcPr marL="6632" marR="6632" marT="66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Promenade sous la pluie</a:t>
                      </a:r>
                    </a:p>
                  </a:txBody>
                  <a:tcPr marL="6632" marR="6632" marT="6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Darmois Alain</a:t>
                      </a:r>
                    </a:p>
                  </a:txBody>
                  <a:tcPr marL="6632" marR="6632" marT="6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51</a:t>
                      </a:r>
                    </a:p>
                  </a:txBody>
                  <a:tcPr marL="6632" marR="6632" marT="6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6632" marR="6632" marT="6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3759611"/>
                  </a:ext>
                </a:extLst>
              </a:tr>
              <a:tr h="147162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Libre</a:t>
                      </a:r>
                    </a:p>
                  </a:txBody>
                  <a:tcPr marL="6632" marR="6632" marT="66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Duna Flor</a:t>
                      </a:r>
                    </a:p>
                  </a:txBody>
                  <a:tcPr marL="6632" marR="6632" marT="6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Banq Jean</a:t>
                      </a:r>
                    </a:p>
                  </a:txBody>
                  <a:tcPr marL="6632" marR="6632" marT="6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51</a:t>
                      </a:r>
                    </a:p>
                  </a:txBody>
                  <a:tcPr marL="6632" marR="6632" marT="6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6632" marR="6632" marT="6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256518"/>
                  </a:ext>
                </a:extLst>
              </a:tr>
              <a:tr h="147162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Libre</a:t>
                      </a:r>
                    </a:p>
                  </a:txBody>
                  <a:tcPr marL="6632" marR="6632" marT="663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Grand duc ennige</a:t>
                      </a:r>
                    </a:p>
                  </a:txBody>
                  <a:tcPr marL="6632" marR="6632" marT="6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Morio Françoise</a:t>
                      </a:r>
                    </a:p>
                  </a:txBody>
                  <a:tcPr marL="6632" marR="6632" marT="6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51</a:t>
                      </a:r>
                    </a:p>
                  </a:txBody>
                  <a:tcPr marL="6632" marR="6632" marT="6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6632" marR="6632" marT="66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9532074"/>
                  </a:ext>
                </a:extLst>
              </a:tr>
              <a:tr h="147162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Libre</a:t>
                      </a:r>
                    </a:p>
                  </a:txBody>
                  <a:tcPr marL="6632" marR="6632" marT="663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Poires et lierre</a:t>
                      </a:r>
                    </a:p>
                  </a:txBody>
                  <a:tcPr marL="6632" marR="6632" marT="66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Caps Carole</a:t>
                      </a:r>
                    </a:p>
                  </a:txBody>
                  <a:tcPr marL="6632" marR="6632" marT="66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</a:p>
                  </a:txBody>
                  <a:tcPr marL="6632" marR="6632" marT="66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6632" marR="6632" marT="66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9513526"/>
                  </a:ext>
                </a:extLst>
              </a:tr>
              <a:tr h="147162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Pose longue</a:t>
                      </a:r>
                    </a:p>
                  </a:txBody>
                  <a:tcPr marL="6632" marR="6632" marT="663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Boxeurs a canohes</a:t>
                      </a:r>
                    </a:p>
                  </a:txBody>
                  <a:tcPr marL="6632" marR="6632" marT="66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Banq Jean</a:t>
                      </a:r>
                    </a:p>
                  </a:txBody>
                  <a:tcPr marL="6632" marR="6632" marT="66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60</a:t>
                      </a:r>
                    </a:p>
                  </a:txBody>
                  <a:tcPr marL="6632" marR="6632" marT="66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6632" marR="6632" marT="66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42983"/>
                  </a:ext>
                </a:extLst>
              </a:tr>
              <a:tr h="147162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Pose longue</a:t>
                      </a:r>
                    </a:p>
                  </a:txBody>
                  <a:tcPr marL="6632" marR="6632" marT="663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le manege enchante</a:t>
                      </a:r>
                    </a:p>
                  </a:txBody>
                  <a:tcPr marL="6632" marR="6632" marT="66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Boy Philippe</a:t>
                      </a:r>
                    </a:p>
                  </a:txBody>
                  <a:tcPr marL="6632" marR="6632" marT="66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47</a:t>
                      </a:r>
                    </a:p>
                  </a:txBody>
                  <a:tcPr marL="6632" marR="6632" marT="66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6632" marR="6632" marT="66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1855526"/>
                  </a:ext>
                </a:extLst>
              </a:tr>
              <a:tr h="154520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Pose longue</a:t>
                      </a:r>
                    </a:p>
                  </a:txBody>
                  <a:tcPr marL="6632" marR="6632" marT="663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Surf a Canet</a:t>
                      </a:r>
                    </a:p>
                  </a:txBody>
                  <a:tcPr marL="6632" marR="6632" marT="66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Machet Christian</a:t>
                      </a:r>
                    </a:p>
                  </a:txBody>
                  <a:tcPr marL="6632" marR="6632" marT="66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45</a:t>
                      </a:r>
                    </a:p>
                  </a:txBody>
                  <a:tcPr marL="6632" marR="6632" marT="66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 dirty="0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6632" marR="6632" marT="66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32268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0449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       </a:t>
            </a:r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12</a:t>
            </a:r>
            <a:r>
              <a:rPr lang="fr-FR" sz="3600" dirty="0">
                <a:solidFill>
                  <a:schemeClr val="accent1">
                    <a:lumMod val="75000"/>
                  </a:schemeClr>
                </a:solidFill>
              </a:rPr>
              <a:t>UR: Résultats individuels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25502" y="1918320"/>
            <a:ext cx="10820400" cy="4024125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endParaRPr lang="fr-FR" dirty="0"/>
          </a:p>
          <a:p>
            <a:pPr marL="457200" indent="-457200">
              <a:buFont typeface="+mj-lt"/>
              <a:buAutoNum type="arabicPeriod"/>
            </a:pPr>
            <a:endParaRPr lang="fr-FR" dirty="0"/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DBDBA824-6EC3-42F0-BECB-44AC3A386BD2}"/>
              </a:ext>
            </a:extLst>
          </p:cNvPr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8046" y="427686"/>
            <a:ext cx="1254642" cy="12635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41AE8714-2958-72AA-329F-94C55CCCE1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7079808"/>
              </p:ext>
            </p:extLst>
          </p:nvPr>
        </p:nvGraphicFramePr>
        <p:xfrm>
          <a:off x="1350719" y="1918320"/>
          <a:ext cx="5181600" cy="3228975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3952239328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405867058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4213968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56575014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401512144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883878176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87661431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48566515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754882355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4115880957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527269019"/>
                    </a:ext>
                  </a:extLst>
                </a:gridCol>
              </a:tblGrid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Auteurs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oct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nov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dec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janv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fevr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mars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avril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mai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Place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621711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BANQ Jean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omic Sans MS" panose="030F0702030302020204" pitchFamily="66" charset="0"/>
                        </a:rPr>
                        <a:t>47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omic Sans MS" panose="030F0702030302020204" pitchFamily="66" charset="0"/>
                        </a:rPr>
                        <a:t>53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48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omic Sans MS" panose="030F0702030302020204" pitchFamily="66" charset="0"/>
                        </a:rPr>
                        <a:t>54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omic Sans MS" panose="030F0702030302020204" pitchFamily="66" charset="0"/>
                        </a:rPr>
                        <a:t>49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omic Sans MS" panose="030F0702030302020204" pitchFamily="66" charset="0"/>
                        </a:rPr>
                        <a:t>50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omic Sans MS" panose="030F0702030302020204" pitchFamily="66" charset="0"/>
                        </a:rPr>
                        <a:t>51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omic Sans MS" panose="030F0702030302020204" pitchFamily="66" charset="0"/>
                        </a:rPr>
                        <a:t>60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412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486573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CAPS Carole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omic Sans MS" panose="030F0702030302020204" pitchFamily="66" charset="0"/>
                        </a:rPr>
                        <a:t>47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omic Sans MS" panose="030F0702030302020204" pitchFamily="66" charset="0"/>
                        </a:rPr>
                        <a:t>56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omic Sans MS" panose="030F0702030302020204" pitchFamily="66" charset="0"/>
                        </a:rPr>
                        <a:t>51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47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47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44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omic Sans MS" panose="030F0702030302020204" pitchFamily="66" charset="0"/>
                        </a:rPr>
                        <a:t>50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41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383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1591913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MORIO Françoise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omic Sans MS" panose="030F0702030302020204" pitchFamily="66" charset="0"/>
                        </a:rPr>
                        <a:t>57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38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omic Sans MS" panose="030F0702030302020204" pitchFamily="66" charset="0"/>
                        </a:rPr>
                        <a:t>50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omic Sans MS" panose="030F0702030302020204" pitchFamily="66" charset="0"/>
                        </a:rPr>
                        <a:t>50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omic Sans MS" panose="030F0702030302020204" pitchFamily="66" charset="0"/>
                        </a:rPr>
                        <a:t>51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46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omic Sans MS" panose="030F0702030302020204" pitchFamily="66" charset="0"/>
                        </a:rPr>
                        <a:t>51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373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581956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VERDIER Jean-Pierre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45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47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46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omic Sans MS" panose="030F0702030302020204" pitchFamily="66" charset="0"/>
                        </a:rPr>
                        <a:t>56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omic Sans MS" panose="030F0702030302020204" pitchFamily="66" charset="0"/>
                        </a:rPr>
                        <a:t>52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48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36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372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588719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DOMANGE Fernand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omic Sans MS" panose="030F0702030302020204" pitchFamily="66" charset="0"/>
                        </a:rPr>
                        <a:t>51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39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omic Sans MS" panose="030F0702030302020204" pitchFamily="66" charset="0"/>
                        </a:rPr>
                        <a:t>50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omic Sans MS" panose="030F0702030302020204" pitchFamily="66" charset="0"/>
                        </a:rPr>
                        <a:t>50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45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48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omic Sans MS" panose="030F0702030302020204" pitchFamily="66" charset="0"/>
                        </a:rPr>
                        <a:t>44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369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02802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RESPAUT Jean-Luc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omic Sans MS" panose="030F0702030302020204" pitchFamily="66" charset="0"/>
                        </a:rPr>
                        <a:t>55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43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40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omic Sans MS" panose="030F0702030302020204" pitchFamily="66" charset="0"/>
                        </a:rPr>
                        <a:t>48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omic Sans MS" panose="030F0702030302020204" pitchFamily="66" charset="0"/>
                        </a:rPr>
                        <a:t>49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45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364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365919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MACHET Christian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41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omic Sans MS" panose="030F0702030302020204" pitchFamily="66" charset="0"/>
                        </a:rPr>
                        <a:t>48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45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46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40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omic Sans MS" panose="030F0702030302020204" pitchFamily="66" charset="0"/>
                        </a:rPr>
                        <a:t>52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47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omic Sans MS" panose="030F0702030302020204" pitchFamily="66" charset="0"/>
                        </a:rPr>
                        <a:t>45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364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725103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BERNAMONT Laurence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38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omic Sans MS" panose="030F0702030302020204" pitchFamily="66" charset="0"/>
                        </a:rPr>
                        <a:t>55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48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omic Sans MS" panose="030F0702030302020204" pitchFamily="66" charset="0"/>
                        </a:rPr>
                        <a:t>50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omic Sans MS" panose="030F0702030302020204" pitchFamily="66" charset="0"/>
                        </a:rPr>
                        <a:t>50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37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45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39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362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6539158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DARMOIS Alain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46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44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48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45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omic Sans MS" panose="030F0702030302020204" pitchFamily="66" charset="0"/>
                        </a:rPr>
                        <a:t>51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44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355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4908753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GUILLEMIN Bruno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omic Sans MS" panose="030F0702030302020204" pitchFamily="66" charset="0"/>
                        </a:rPr>
                        <a:t>48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36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omic Sans MS" panose="030F0702030302020204" pitchFamily="66" charset="0"/>
                        </a:rPr>
                        <a:t>49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46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omic Sans MS" panose="030F0702030302020204" pitchFamily="66" charset="0"/>
                        </a:rPr>
                        <a:t>48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28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omic Sans MS" panose="030F0702030302020204" pitchFamily="66" charset="0"/>
                        </a:rPr>
                        <a:t>49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346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470908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JORGE François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45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38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43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46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43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omic Sans MS" panose="030F0702030302020204" pitchFamily="66" charset="0"/>
                        </a:rPr>
                        <a:t>44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329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471288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CARO Federico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37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38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38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45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43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43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omic Sans MS" panose="030F0702030302020204" pitchFamily="66" charset="0"/>
                        </a:rPr>
                        <a:t>44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323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6771355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POURE Jean-Claude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45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41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38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39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41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308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5562277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LECOMTE Annie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38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44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41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40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37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297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4456937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LECOMTE Gérard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37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39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38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44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44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36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295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635261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DUPONT Jacques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40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43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43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41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38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41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277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112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1434357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SALEILLES Jean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40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38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38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41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40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257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129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65753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ROBEYRENC Michel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37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39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46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40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omic Sans MS" panose="030F0702030302020204" pitchFamily="66" charset="0"/>
                        </a:rPr>
                        <a:t>49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253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135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6794479"/>
                  </a:ext>
                </a:extLst>
              </a:tr>
            </a:tbl>
          </a:graphicData>
        </a:graphic>
      </p:graphicFrame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E8C01AC4-06BE-E02D-1915-04DB15F296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1043635"/>
              </p:ext>
            </p:extLst>
          </p:nvPr>
        </p:nvGraphicFramePr>
        <p:xfrm>
          <a:off x="6829775" y="1928419"/>
          <a:ext cx="5181600" cy="3276600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77967412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98221228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84327521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417114804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275482497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50845193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799069016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658824155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52869626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82573560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26770011"/>
                    </a:ext>
                  </a:extLst>
                </a:gridCol>
              </a:tblGrid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Auteurs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oct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nov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dec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janv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fevr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mars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avril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mai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Place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3168578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EGEA Philippe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38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49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36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41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240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142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735890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BOY Philippe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44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45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omic Sans MS" panose="030F0702030302020204" pitchFamily="66" charset="0"/>
                        </a:rPr>
                        <a:t>50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omic Sans MS" panose="030F0702030302020204" pitchFamily="66" charset="0"/>
                        </a:rPr>
                        <a:t>47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228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147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8948005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MEYER COUDER Magalie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44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227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148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290652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LAMBERT Anne-Marie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omic Sans MS" panose="030F0702030302020204" pitchFamily="66" charset="0"/>
                        </a:rPr>
                        <a:t>50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44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28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41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227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148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931632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PIERI Dominique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43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47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41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omic Sans MS" panose="030F0702030302020204" pitchFamily="66" charset="0"/>
                        </a:rPr>
                        <a:t>44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217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156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7892903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SURROCA Luc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37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38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43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202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162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468029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ARDIGO-AUGUET Béatrice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39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41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162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180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583383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BARRIÈRE Nathalie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44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43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159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182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974257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TOURATIER Franck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40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37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142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191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0640435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DOAT Patrick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40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43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43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126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196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195413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ISTASSE Isabelle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omic Sans MS" panose="030F0702030302020204" pitchFamily="66" charset="0"/>
                        </a:rPr>
                        <a:t>47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39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38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124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198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55035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CHAVERNAC Nadine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40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122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199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3939745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HOLMLUND Per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40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36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106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207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138505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MACHET Thérèse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40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103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210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2432915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MOSSAN Jacques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46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omic Sans MS" panose="030F0702030302020204" pitchFamily="66" charset="0"/>
                        </a:rPr>
                        <a:t>51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97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212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511369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BELTRAN François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43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76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218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524543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FABRESSE Martine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41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41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228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41055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98229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747C761-D416-4977-90C4-15068F9B8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100" dirty="0" err="1">
                <a:solidFill>
                  <a:schemeClr val="accent1">
                    <a:lumMod val="75000"/>
                  </a:schemeClr>
                </a:solidFill>
              </a:rPr>
              <a:t>Federacio</a:t>
            </a:r>
            <a:r>
              <a:rPr lang="fr-FR" sz="31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fr-FR" sz="3100" dirty="0" err="1">
                <a:solidFill>
                  <a:schemeClr val="accent1">
                    <a:lumMod val="75000"/>
                  </a:schemeClr>
                </a:solidFill>
              </a:rPr>
              <a:t>Catalana</a:t>
            </a:r>
            <a:r>
              <a:rPr lang="fr-FR" sz="3100" dirty="0">
                <a:solidFill>
                  <a:schemeClr val="accent1">
                    <a:lumMod val="75000"/>
                  </a:schemeClr>
                </a:solidFill>
              </a:rPr>
              <a:t> de </a:t>
            </a:r>
            <a:r>
              <a:rPr lang="fr-FR" sz="3100" dirty="0" err="1">
                <a:solidFill>
                  <a:schemeClr val="accent1">
                    <a:lumMod val="75000"/>
                  </a:schemeClr>
                </a:solidFill>
              </a:rPr>
              <a:t>Fotografia</a:t>
            </a:r>
            <a:r>
              <a:rPr lang="fr-FR" sz="3100" dirty="0">
                <a:solidFill>
                  <a:schemeClr val="accent1">
                    <a:lumMod val="75000"/>
                  </a:schemeClr>
                </a:solidFill>
              </a:rPr>
              <a:t> 2023/2024</a:t>
            </a:r>
            <a:br>
              <a:rPr lang="fr-FR" sz="3600" dirty="0">
                <a:solidFill>
                  <a:schemeClr val="accent5">
                    <a:lumMod val="20000"/>
                    <a:lumOff val="80000"/>
                  </a:schemeClr>
                </a:solidFill>
              </a:rPr>
            </a:br>
            <a:r>
              <a:rPr lang="fr-FR" sz="36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 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C4525DF-7B90-4AF6-833B-57D3A504F9F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A18F3B2F-1077-4449-8CA1-60BEA8FDA0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647" y="424222"/>
            <a:ext cx="1305852" cy="1088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86383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          </a:t>
            </a:r>
            <a:r>
              <a:rPr lang="fr-FR" sz="3600" dirty="0">
                <a:solidFill>
                  <a:schemeClr val="accent1">
                    <a:lumMod val="75000"/>
                  </a:schemeClr>
                </a:solidFill>
              </a:rPr>
              <a:t>FCF: Résultats du club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26866" y="1853248"/>
            <a:ext cx="8946541" cy="4395151"/>
          </a:xfrm>
        </p:spPr>
        <p:txBody>
          <a:bodyPr>
            <a:normAutofit/>
          </a:bodyPr>
          <a:lstStyle/>
          <a:p>
            <a:endParaRPr lang="fr-FR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16 auteurs</a:t>
            </a:r>
          </a:p>
          <a:p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11 </a:t>
            </a:r>
            <a:r>
              <a:rPr lang="fr-FR" dirty="0" err="1">
                <a:solidFill>
                  <a:schemeClr val="accent1">
                    <a:lumMod val="75000"/>
                  </a:schemeClr>
                </a:solidFill>
              </a:rPr>
              <a:t>eme</a:t>
            </a:r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 club avec  842 points</a:t>
            </a:r>
          </a:p>
          <a:p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Résultats par manche</a:t>
            </a:r>
          </a:p>
          <a:p>
            <a:pPr lvl="1"/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Les points obtenus par les 5 premiers du club sont retenus </a:t>
            </a:r>
          </a:p>
          <a:p>
            <a:pPr lvl="1"/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885FFF1F-C397-4629-B3C5-197B939F61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3678" y="590604"/>
            <a:ext cx="1331541" cy="11102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FEECAEA7-F32A-360D-6D1D-3E54EB6722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8695388"/>
              </p:ext>
            </p:extLst>
          </p:nvPr>
        </p:nvGraphicFramePr>
        <p:xfrm>
          <a:off x="3703217" y="4395565"/>
          <a:ext cx="3492500" cy="1838325"/>
        </p:xfrm>
        <a:graphic>
          <a:graphicData uri="http://schemas.openxmlformats.org/drawingml/2006/table">
            <a:tbl>
              <a:tblPr/>
              <a:tblGrid>
                <a:gridCol w="1625819">
                  <a:extLst>
                    <a:ext uri="{9D8B030D-6E8A-4147-A177-3AD203B41FA5}">
                      <a16:colId xmlns:a16="http://schemas.microsoft.com/office/drawing/2014/main" val="4130554394"/>
                    </a:ext>
                  </a:extLst>
                </a:gridCol>
                <a:gridCol w="903233">
                  <a:extLst>
                    <a:ext uri="{9D8B030D-6E8A-4147-A177-3AD203B41FA5}">
                      <a16:colId xmlns:a16="http://schemas.microsoft.com/office/drawing/2014/main" val="597241901"/>
                    </a:ext>
                  </a:extLst>
                </a:gridCol>
                <a:gridCol w="963448">
                  <a:extLst>
                    <a:ext uri="{9D8B030D-6E8A-4147-A177-3AD203B41FA5}">
                      <a16:colId xmlns:a16="http://schemas.microsoft.com/office/drawing/2014/main" val="2654790858"/>
                    </a:ext>
                  </a:extLst>
                </a:gridCol>
              </a:tblGrid>
              <a:tr h="219075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Manche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Points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1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Classement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574090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1ère Manche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863896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2ème Manche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104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520791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3ème Manche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101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488378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4ème Manche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112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259366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5ème Manche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111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3065480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6ème Manche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101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048931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7ème Manche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113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81485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8ème Manche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102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51139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95898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          </a:t>
            </a:r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FCF: Résultats du club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03312" y="1853248"/>
            <a:ext cx="8946541" cy="4395151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endParaRPr lang="fr-FR" dirty="0"/>
          </a:p>
          <a:p>
            <a:pPr marL="457200" indent="-457200">
              <a:buFont typeface="+mj-lt"/>
              <a:buAutoNum type="arabicPeriod"/>
            </a:pPr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885FFF1F-C397-4629-B3C5-197B939F61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840" y="469338"/>
            <a:ext cx="1335605" cy="1113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1BA8B367-6A23-DA5C-DE5F-E6E01FB401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7540346"/>
              </p:ext>
            </p:extLst>
          </p:nvPr>
        </p:nvGraphicFramePr>
        <p:xfrm>
          <a:off x="2445746" y="1853248"/>
          <a:ext cx="8642941" cy="4395151"/>
        </p:xfrm>
        <a:graphic>
          <a:graphicData uri="http://schemas.openxmlformats.org/drawingml/2006/table">
            <a:tbl>
              <a:tblPr/>
              <a:tblGrid>
                <a:gridCol w="3642891">
                  <a:extLst>
                    <a:ext uri="{9D8B030D-6E8A-4147-A177-3AD203B41FA5}">
                      <a16:colId xmlns:a16="http://schemas.microsoft.com/office/drawing/2014/main" val="4258605320"/>
                    </a:ext>
                  </a:extLst>
                </a:gridCol>
                <a:gridCol w="500005">
                  <a:extLst>
                    <a:ext uri="{9D8B030D-6E8A-4147-A177-3AD203B41FA5}">
                      <a16:colId xmlns:a16="http://schemas.microsoft.com/office/drawing/2014/main" val="1064621480"/>
                    </a:ext>
                  </a:extLst>
                </a:gridCol>
                <a:gridCol w="500005">
                  <a:extLst>
                    <a:ext uri="{9D8B030D-6E8A-4147-A177-3AD203B41FA5}">
                      <a16:colId xmlns:a16="http://schemas.microsoft.com/office/drawing/2014/main" val="3313554414"/>
                    </a:ext>
                  </a:extLst>
                </a:gridCol>
                <a:gridCol w="500005">
                  <a:extLst>
                    <a:ext uri="{9D8B030D-6E8A-4147-A177-3AD203B41FA5}">
                      <a16:colId xmlns:a16="http://schemas.microsoft.com/office/drawing/2014/main" val="625181868"/>
                    </a:ext>
                  </a:extLst>
                </a:gridCol>
                <a:gridCol w="500005">
                  <a:extLst>
                    <a:ext uri="{9D8B030D-6E8A-4147-A177-3AD203B41FA5}">
                      <a16:colId xmlns:a16="http://schemas.microsoft.com/office/drawing/2014/main" val="559901806"/>
                    </a:ext>
                  </a:extLst>
                </a:gridCol>
                <a:gridCol w="500005">
                  <a:extLst>
                    <a:ext uri="{9D8B030D-6E8A-4147-A177-3AD203B41FA5}">
                      <a16:colId xmlns:a16="http://schemas.microsoft.com/office/drawing/2014/main" val="1448586854"/>
                    </a:ext>
                  </a:extLst>
                </a:gridCol>
                <a:gridCol w="500005">
                  <a:extLst>
                    <a:ext uri="{9D8B030D-6E8A-4147-A177-3AD203B41FA5}">
                      <a16:colId xmlns:a16="http://schemas.microsoft.com/office/drawing/2014/main" val="2607925932"/>
                    </a:ext>
                  </a:extLst>
                </a:gridCol>
                <a:gridCol w="500005">
                  <a:extLst>
                    <a:ext uri="{9D8B030D-6E8A-4147-A177-3AD203B41FA5}">
                      <a16:colId xmlns:a16="http://schemas.microsoft.com/office/drawing/2014/main" val="3419949874"/>
                    </a:ext>
                  </a:extLst>
                </a:gridCol>
                <a:gridCol w="500005">
                  <a:extLst>
                    <a:ext uri="{9D8B030D-6E8A-4147-A177-3AD203B41FA5}">
                      <a16:colId xmlns:a16="http://schemas.microsoft.com/office/drawing/2014/main" val="3259743063"/>
                    </a:ext>
                  </a:extLst>
                </a:gridCol>
                <a:gridCol w="500005">
                  <a:extLst>
                    <a:ext uri="{9D8B030D-6E8A-4147-A177-3AD203B41FA5}">
                      <a16:colId xmlns:a16="http://schemas.microsoft.com/office/drawing/2014/main" val="3833512341"/>
                    </a:ext>
                  </a:extLst>
                </a:gridCol>
                <a:gridCol w="500005">
                  <a:extLst>
                    <a:ext uri="{9D8B030D-6E8A-4147-A177-3AD203B41FA5}">
                      <a16:colId xmlns:a16="http://schemas.microsoft.com/office/drawing/2014/main" val="3513435488"/>
                    </a:ext>
                  </a:extLst>
                </a:gridCol>
              </a:tblGrid>
              <a:tr h="204220"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fr-FR" sz="800" b="1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Points &amp; Classements autres clubs</a:t>
                      </a:r>
                    </a:p>
                  </a:txBody>
                  <a:tcPr marL="7851" marR="7851" marT="78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8854562"/>
                  </a:ext>
                </a:extLst>
              </a:tr>
              <a:tr h="186461"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AGRUPACIÓ FOTOGRÀFICA MONTCADA I REIXAC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130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123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964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3861394"/>
                  </a:ext>
                </a:extLst>
              </a:tr>
              <a:tr h="186461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PENYA FOTOGRÀFICA DE BADALONA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124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119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923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640903"/>
                  </a:ext>
                </a:extLst>
              </a:tr>
              <a:tr h="186461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ASSOCIACIÓ ACCIÓ FOTOGRÀFICA RIPOLLET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123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918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3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8837689"/>
                  </a:ext>
                </a:extLst>
              </a:tr>
              <a:tr h="186461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ASSOCIACIÓ FOTOGRÀFICA DE CAPELLADES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897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2366944"/>
                  </a:ext>
                </a:extLst>
              </a:tr>
              <a:tr h="186461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ASSOCIACIÓ PHOTOSAGRERA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118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886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5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8824562"/>
                  </a:ext>
                </a:extLst>
              </a:tr>
              <a:tr h="186461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ASSOCIACIÓ AMICS DE LA FOTO DE LLEIDA</a:t>
                      </a:r>
                    </a:p>
                  </a:txBody>
                  <a:tcPr marL="7851" marR="7851" marT="7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7851" marR="7851" marT="7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</a:txBody>
                  <a:tcPr marL="7851" marR="7851" marT="7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7851" marR="7851" marT="7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7851" marR="7851" marT="7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7851" marR="7851" marT="7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7851" marR="7851" marT="7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879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6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8379103"/>
                  </a:ext>
                </a:extLst>
              </a:tr>
              <a:tr h="186461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AGRUPACIÓ FOTOGRÀFICA SANT JUST - AFSANTJUST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869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7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9915659"/>
                  </a:ext>
                </a:extLst>
              </a:tr>
              <a:tr h="186461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ACADÈMIA DE BELLES ARTS DE SABADELL FUNDACIÓ PRIVADA</a:t>
                      </a:r>
                    </a:p>
                  </a:txBody>
                  <a:tcPr marL="7851" marR="7851" marT="7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</a:txBody>
                  <a:tcPr marL="7851" marR="7851" marT="7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7851" marR="7851" marT="7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7851" marR="7851" marT="7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7851" marR="7851" marT="7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851" marR="7851" marT="7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863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8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743236"/>
                  </a:ext>
                </a:extLst>
              </a:tr>
              <a:tr h="186461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SECCIO FOTOGRÀFICA GRUP D´ESTUDIS SITGETANS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863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8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5327270"/>
                  </a:ext>
                </a:extLst>
              </a:tr>
              <a:tr h="293010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AGRUPACIÓ FOTOGRÀFICA I CINEMATOGRÀFICA DE BLANES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95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852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10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2091966"/>
                  </a:ext>
                </a:extLst>
              </a:tr>
              <a:tr h="186461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B4C6E7"/>
                          </a:highlight>
                          <a:latin typeface="Comic Sans MS" panose="030F0702030302020204" pitchFamily="66" charset="0"/>
                        </a:rPr>
                        <a:t>PERPIGNAN PHOTO CULTURE EN CATALOGNE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7851" marR="7851" marT="7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842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B4C6E7"/>
                          </a:highlight>
                          <a:latin typeface="Comic Sans MS" panose="030F0702030302020204" pitchFamily="66" charset="0"/>
                        </a:rPr>
                        <a:t>11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57218"/>
                  </a:ext>
                </a:extLst>
              </a:tr>
              <a:tr h="186461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ASSOCIACIÓ FOTOGRÀFICA DE SANTS - AFOSANTS</a:t>
                      </a:r>
                    </a:p>
                  </a:txBody>
                  <a:tcPr marL="7851" marR="7851" marT="7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830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12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4310837"/>
                  </a:ext>
                </a:extLst>
              </a:tr>
              <a:tr h="186461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ASSOCIACIÓ FOTOGRÀFICA PARETS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827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13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9593402"/>
                  </a:ext>
                </a:extLst>
              </a:tr>
              <a:tr h="186461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FOTO FILM CALELLA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95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822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14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4645488"/>
                  </a:ext>
                </a:extLst>
              </a:tr>
              <a:tr h="186461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ASSOCIACIÓ FOTOGRÀFICA LA GARRIGA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805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14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2239387"/>
                  </a:ext>
                </a:extLst>
              </a:tr>
              <a:tr h="186461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ASSOCIACIÓ COLOMENCA D'AFICIONATS A LA FOTOGRAFIA</a:t>
                      </a:r>
                    </a:p>
                  </a:txBody>
                  <a:tcPr marL="7851" marR="7851" marT="7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93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97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97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7851" marR="7851" marT="78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796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16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6337453"/>
                  </a:ext>
                </a:extLst>
              </a:tr>
              <a:tr h="186461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AGRUPACIÓ FOTOGRÀFICA TALLERS D´ARTS I OFICIS</a:t>
                      </a:r>
                    </a:p>
                  </a:txBody>
                  <a:tcPr marL="7851" marR="7851" marT="7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89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795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17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8934543"/>
                  </a:ext>
                </a:extLst>
              </a:tr>
              <a:tr h="186461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AGRUPACIÓ FOTOGRÀFICA DE SANT BOI - AFOBOI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97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784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18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9291626"/>
                  </a:ext>
                </a:extLst>
              </a:tr>
              <a:tr h="186461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FOTO CLUB TORDERA</a:t>
                      </a:r>
                    </a:p>
                  </a:txBody>
                  <a:tcPr marL="7851" marR="7851" marT="7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97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95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781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19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9391768"/>
                  </a:ext>
                </a:extLst>
              </a:tr>
              <a:tr h="177581">
                <a:tc>
                  <a:txBody>
                    <a:bodyPr/>
                    <a:lstStyle/>
                    <a:p>
                      <a:pPr algn="l" fontAlgn="ctr"/>
                      <a:r>
                        <a:rPr lang="it-IT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CLUB FOTOGRÀFIC BADIA DEL VALLÈS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93</a:t>
                      </a:r>
                    </a:p>
                  </a:txBody>
                  <a:tcPr marL="7851" marR="7851" marT="7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779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20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592262"/>
                  </a:ext>
                </a:extLst>
              </a:tr>
              <a:tr h="177581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CAMERA CLUB SABADELL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7851" marR="7851" marT="7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7851" marR="7851" marT="7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78</a:t>
                      </a:r>
                    </a:p>
                  </a:txBody>
                  <a:tcPr marL="7851" marR="7851" marT="7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7851" marR="7851" marT="7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95</a:t>
                      </a:r>
                    </a:p>
                  </a:txBody>
                  <a:tcPr marL="7851" marR="7851" marT="7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851" marR="7851" marT="7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</a:txBody>
                  <a:tcPr marL="7851" marR="7851" marT="78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776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21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6294180"/>
                  </a:ext>
                </a:extLst>
              </a:tr>
              <a:tr h="186461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AGRUPACIÓ FOTOGRÀFICA SANT JOAN BAPTISTA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95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91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83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772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 dirty="0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22</a:t>
                      </a:r>
                    </a:p>
                  </a:txBody>
                  <a:tcPr marL="7851" marR="7851" marT="7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02197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246010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          </a:t>
            </a:r>
            <a:r>
              <a:rPr lang="fr-FR" sz="3600" dirty="0">
                <a:solidFill>
                  <a:schemeClr val="accent1">
                    <a:lumMod val="75000"/>
                  </a:schemeClr>
                </a:solidFill>
              </a:rPr>
              <a:t>FCF: Résultats individuels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48379B67-6CFB-B7C7-49DD-A4375CC1C2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820400" cy="229663"/>
          </a:xfrm>
        </p:spPr>
        <p:txBody>
          <a:bodyPr>
            <a:normAutofit fontScale="62500" lnSpcReduction="20000"/>
          </a:bodyPr>
          <a:lstStyle/>
          <a:p>
            <a:r>
              <a:rPr lang="fr-FR" dirty="0"/>
              <a:t>  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885FFF1F-C397-4629-B3C5-197B939F61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7342" y="607424"/>
            <a:ext cx="1267877" cy="1057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BCB6D3B2-7E86-BD16-7D2C-89BC1D83FF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5529158"/>
              </p:ext>
            </p:extLst>
          </p:nvPr>
        </p:nvGraphicFramePr>
        <p:xfrm>
          <a:off x="2945219" y="1921686"/>
          <a:ext cx="7752156" cy="4181653"/>
        </p:xfrm>
        <a:graphic>
          <a:graphicData uri="http://schemas.openxmlformats.org/drawingml/2006/table">
            <a:tbl>
              <a:tblPr/>
              <a:tblGrid>
                <a:gridCol w="1815959">
                  <a:extLst>
                    <a:ext uri="{9D8B030D-6E8A-4147-A177-3AD203B41FA5}">
                      <a16:colId xmlns:a16="http://schemas.microsoft.com/office/drawing/2014/main" val="176967820"/>
                    </a:ext>
                  </a:extLst>
                </a:gridCol>
                <a:gridCol w="640926">
                  <a:extLst>
                    <a:ext uri="{9D8B030D-6E8A-4147-A177-3AD203B41FA5}">
                      <a16:colId xmlns:a16="http://schemas.microsoft.com/office/drawing/2014/main" val="4028359368"/>
                    </a:ext>
                  </a:extLst>
                </a:gridCol>
                <a:gridCol w="640926">
                  <a:extLst>
                    <a:ext uri="{9D8B030D-6E8A-4147-A177-3AD203B41FA5}">
                      <a16:colId xmlns:a16="http://schemas.microsoft.com/office/drawing/2014/main" val="1547487449"/>
                    </a:ext>
                  </a:extLst>
                </a:gridCol>
                <a:gridCol w="640926">
                  <a:extLst>
                    <a:ext uri="{9D8B030D-6E8A-4147-A177-3AD203B41FA5}">
                      <a16:colId xmlns:a16="http://schemas.microsoft.com/office/drawing/2014/main" val="2723531479"/>
                    </a:ext>
                  </a:extLst>
                </a:gridCol>
                <a:gridCol w="640926">
                  <a:extLst>
                    <a:ext uri="{9D8B030D-6E8A-4147-A177-3AD203B41FA5}">
                      <a16:colId xmlns:a16="http://schemas.microsoft.com/office/drawing/2014/main" val="2352254480"/>
                    </a:ext>
                  </a:extLst>
                </a:gridCol>
                <a:gridCol w="640926">
                  <a:extLst>
                    <a:ext uri="{9D8B030D-6E8A-4147-A177-3AD203B41FA5}">
                      <a16:colId xmlns:a16="http://schemas.microsoft.com/office/drawing/2014/main" val="1146527913"/>
                    </a:ext>
                  </a:extLst>
                </a:gridCol>
                <a:gridCol w="640926">
                  <a:extLst>
                    <a:ext uri="{9D8B030D-6E8A-4147-A177-3AD203B41FA5}">
                      <a16:colId xmlns:a16="http://schemas.microsoft.com/office/drawing/2014/main" val="3931201631"/>
                    </a:ext>
                  </a:extLst>
                </a:gridCol>
                <a:gridCol w="640926">
                  <a:extLst>
                    <a:ext uri="{9D8B030D-6E8A-4147-A177-3AD203B41FA5}">
                      <a16:colId xmlns:a16="http://schemas.microsoft.com/office/drawing/2014/main" val="155711960"/>
                    </a:ext>
                  </a:extLst>
                </a:gridCol>
                <a:gridCol w="640926">
                  <a:extLst>
                    <a:ext uri="{9D8B030D-6E8A-4147-A177-3AD203B41FA5}">
                      <a16:colId xmlns:a16="http://schemas.microsoft.com/office/drawing/2014/main" val="605462952"/>
                    </a:ext>
                  </a:extLst>
                </a:gridCol>
                <a:gridCol w="808789">
                  <a:extLst>
                    <a:ext uri="{9D8B030D-6E8A-4147-A177-3AD203B41FA5}">
                      <a16:colId xmlns:a16="http://schemas.microsoft.com/office/drawing/2014/main" val="675965432"/>
                    </a:ext>
                  </a:extLst>
                </a:gridCol>
              </a:tblGrid>
              <a:tr h="66026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16 Auteurs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Points / Jaune dans les 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b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</a:br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Général</a:t>
                      </a:r>
                      <a:b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</a:br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Auteurs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0327023"/>
                  </a:ext>
                </a:extLst>
              </a:tr>
              <a:tr h="220087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CAPS Carole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161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9048054"/>
                  </a:ext>
                </a:extLst>
              </a:tr>
              <a:tr h="220087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PARIS Trinley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156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6415583"/>
                  </a:ext>
                </a:extLst>
              </a:tr>
              <a:tr h="220087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BORDES-PAGÉS Gilles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154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3635420"/>
                  </a:ext>
                </a:extLst>
              </a:tr>
              <a:tr h="220087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BERNAMONT Laurence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150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7924701"/>
                  </a:ext>
                </a:extLst>
              </a:tr>
              <a:tr h="220087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DOMANGE Fernand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150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7930281"/>
                  </a:ext>
                </a:extLst>
              </a:tr>
              <a:tr h="220087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JORGE François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150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2779911"/>
                  </a:ext>
                </a:extLst>
              </a:tr>
              <a:tr h="220087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BANQ Jean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150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6326017"/>
                  </a:ext>
                </a:extLst>
              </a:tr>
              <a:tr h="220087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MORIO Françoise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147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2052056"/>
                  </a:ext>
                </a:extLst>
              </a:tr>
              <a:tr h="220087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Robeyrenc, Michel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138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1230300"/>
                  </a:ext>
                </a:extLst>
              </a:tr>
              <a:tr h="220087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VERDIER Jean-Pierre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137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6156780"/>
                  </a:ext>
                </a:extLst>
              </a:tr>
              <a:tr h="220087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RESPAUT Jean- Luc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136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1085503"/>
                  </a:ext>
                </a:extLst>
              </a:tr>
              <a:tr h="220087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DARMOIS Alain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9064975"/>
                  </a:ext>
                </a:extLst>
              </a:tr>
              <a:tr h="220087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SALEILLES Jean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4176704"/>
                  </a:ext>
                </a:extLst>
              </a:tr>
              <a:tr h="220087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MOSSAN Jacques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0709745"/>
                  </a:ext>
                </a:extLst>
              </a:tr>
              <a:tr h="220087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POURE Jean-Claude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9262871"/>
                  </a:ext>
                </a:extLst>
              </a:tr>
              <a:tr h="220087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EGEA Philippe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 dirty="0">
                          <a:solidFill>
                            <a:srgbClr val="C65911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10276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1889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747C761-D416-4977-90C4-15068F9B84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2282034"/>
            <a:ext cx="8915399" cy="1468800"/>
          </a:xfrm>
        </p:spPr>
        <p:txBody>
          <a:bodyPr>
            <a:normAutofit/>
          </a:bodyPr>
          <a:lstStyle/>
          <a:p>
            <a:r>
              <a:rPr lang="fr-FR" sz="4200" dirty="0">
                <a:solidFill>
                  <a:schemeClr val="accent1">
                    <a:lumMod val="75000"/>
                  </a:schemeClr>
                </a:solidFill>
              </a:rPr>
              <a:t>Coupe du Monde FIAP 2023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C4525DF-7B90-4AF6-833B-57D3A504F9F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51A1D6E1-C862-458A-A611-7F55EA20934A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432258" y="321060"/>
            <a:ext cx="1813810" cy="1735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9358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747C761-D416-4977-90C4-15068F9B84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2058750"/>
            <a:ext cx="9255458" cy="1468800"/>
          </a:xfrm>
        </p:spPr>
        <p:txBody>
          <a:bodyPr>
            <a:normAutofit fontScale="90000"/>
          </a:bodyPr>
          <a:lstStyle/>
          <a:p>
            <a:r>
              <a:rPr lang="fr-FR" sz="3200" dirty="0" err="1">
                <a:solidFill>
                  <a:schemeClr val="accent1">
                    <a:lumMod val="75000"/>
                  </a:schemeClr>
                </a:solidFill>
              </a:rPr>
              <a:t>Confederacion</a:t>
            </a:r>
            <a:r>
              <a:rPr lang="fr-FR" sz="3200" dirty="0">
                <a:solidFill>
                  <a:schemeClr val="accent1">
                    <a:lumMod val="75000"/>
                  </a:schemeClr>
                </a:solidFill>
              </a:rPr>
              <a:t> Espanola de </a:t>
            </a:r>
            <a:r>
              <a:rPr lang="fr-FR" sz="3200" dirty="0" err="1">
                <a:solidFill>
                  <a:schemeClr val="accent1">
                    <a:lumMod val="75000"/>
                  </a:schemeClr>
                </a:solidFill>
              </a:rPr>
              <a:t>Fotografia</a:t>
            </a:r>
            <a:r>
              <a:rPr lang="fr-FR" sz="3200" dirty="0">
                <a:solidFill>
                  <a:schemeClr val="accent1">
                    <a:lumMod val="75000"/>
                  </a:schemeClr>
                </a:solidFill>
              </a:rPr>
              <a:t> 2023/2024</a:t>
            </a:r>
            <a:br>
              <a:rPr lang="fr-FR" sz="3200" dirty="0">
                <a:solidFill>
                  <a:schemeClr val="accent5">
                    <a:lumMod val="20000"/>
                    <a:lumOff val="80000"/>
                  </a:schemeClr>
                </a:solidFill>
              </a:rPr>
            </a:br>
            <a:r>
              <a:rPr lang="fr-FR" sz="36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 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C4525DF-7B90-4AF6-833B-57D3A504F9F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73E8579B-DEB8-4E7D-B05E-962C428481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7105" y="426083"/>
            <a:ext cx="1502107" cy="1502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6321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          </a:t>
            </a:r>
            <a:r>
              <a:rPr lang="fr-FR" sz="3600" dirty="0">
                <a:solidFill>
                  <a:schemeClr val="accent1">
                    <a:lumMod val="75000"/>
                  </a:schemeClr>
                </a:solidFill>
              </a:rPr>
              <a:t>CEF: Résultats provisoires du club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03312" y="1853248"/>
            <a:ext cx="8946541" cy="4395151"/>
          </a:xfrm>
        </p:spPr>
        <p:txBody>
          <a:bodyPr>
            <a:normAutofit/>
          </a:bodyPr>
          <a:lstStyle/>
          <a:p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13 auteurs</a:t>
            </a:r>
          </a:p>
          <a:p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 7 </a:t>
            </a:r>
            <a:r>
              <a:rPr lang="fr-FR" dirty="0" err="1">
                <a:solidFill>
                  <a:schemeClr val="accent1">
                    <a:lumMod val="75000"/>
                  </a:schemeClr>
                </a:solidFill>
              </a:rPr>
              <a:t>eme</a:t>
            </a:r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 club avec  494  points  à la 7eme manche</a:t>
            </a:r>
          </a:p>
          <a:p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Résultats par manche</a:t>
            </a:r>
          </a:p>
          <a:p>
            <a:pPr lvl="1"/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Les points obtenus par les 3 premiers du club sont retenus </a:t>
            </a:r>
          </a:p>
          <a:p>
            <a:pPr lvl="1"/>
            <a:endParaRPr lang="fr-FR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8735" y="404037"/>
            <a:ext cx="1166682" cy="1166682"/>
          </a:xfrm>
          <a:prstGeom prst="rect">
            <a:avLst/>
          </a:prstGeom>
        </p:spPr>
      </p:pic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9AF3DBC5-BB86-82EB-7A38-8B6A550811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6270207"/>
              </p:ext>
            </p:extLst>
          </p:nvPr>
        </p:nvGraphicFramePr>
        <p:xfrm>
          <a:off x="3256805" y="3800819"/>
          <a:ext cx="5016861" cy="1774008"/>
        </p:xfrm>
        <a:graphic>
          <a:graphicData uri="http://schemas.openxmlformats.org/drawingml/2006/table">
            <a:tbl>
              <a:tblPr/>
              <a:tblGrid>
                <a:gridCol w="2798881">
                  <a:extLst>
                    <a:ext uri="{9D8B030D-6E8A-4147-A177-3AD203B41FA5}">
                      <a16:colId xmlns:a16="http://schemas.microsoft.com/office/drawing/2014/main" val="3090968927"/>
                    </a:ext>
                  </a:extLst>
                </a:gridCol>
                <a:gridCol w="554495">
                  <a:extLst>
                    <a:ext uri="{9D8B030D-6E8A-4147-A177-3AD203B41FA5}">
                      <a16:colId xmlns:a16="http://schemas.microsoft.com/office/drawing/2014/main" val="25075934"/>
                    </a:ext>
                  </a:extLst>
                </a:gridCol>
                <a:gridCol w="554495">
                  <a:extLst>
                    <a:ext uri="{9D8B030D-6E8A-4147-A177-3AD203B41FA5}">
                      <a16:colId xmlns:a16="http://schemas.microsoft.com/office/drawing/2014/main" val="3318534911"/>
                    </a:ext>
                  </a:extLst>
                </a:gridCol>
                <a:gridCol w="554495">
                  <a:extLst>
                    <a:ext uri="{9D8B030D-6E8A-4147-A177-3AD203B41FA5}">
                      <a16:colId xmlns:a16="http://schemas.microsoft.com/office/drawing/2014/main" val="2514911441"/>
                    </a:ext>
                  </a:extLst>
                </a:gridCol>
                <a:gridCol w="554495">
                  <a:extLst>
                    <a:ext uri="{9D8B030D-6E8A-4147-A177-3AD203B41FA5}">
                      <a16:colId xmlns:a16="http://schemas.microsoft.com/office/drawing/2014/main" val="1982899485"/>
                    </a:ext>
                  </a:extLst>
                </a:gridCol>
              </a:tblGrid>
              <a:tr h="22175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1ère Manche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8428855"/>
                  </a:ext>
                </a:extLst>
              </a:tr>
              <a:tr h="22175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2ème Manche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140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714660"/>
                  </a:ext>
                </a:extLst>
              </a:tr>
              <a:tr h="22175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3ème Manche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211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3007598"/>
                  </a:ext>
                </a:extLst>
              </a:tr>
              <a:tr h="22175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4ème Manche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287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0423240"/>
                  </a:ext>
                </a:extLst>
              </a:tr>
              <a:tr h="22175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5ème Manche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356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0360077"/>
                  </a:ext>
                </a:extLst>
              </a:tr>
              <a:tr h="22175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6ème Manche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426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1228967"/>
                  </a:ext>
                </a:extLst>
              </a:tr>
              <a:tr h="22175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7ème Manche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494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57554"/>
                  </a:ext>
                </a:extLst>
              </a:tr>
              <a:tr h="22175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8ème Manche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494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76574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6983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          </a:t>
            </a:r>
            <a:r>
              <a:rPr lang="fr-FR" sz="3600" dirty="0">
                <a:solidFill>
                  <a:schemeClr val="accent1">
                    <a:lumMod val="75000"/>
                  </a:schemeClr>
                </a:solidFill>
              </a:rPr>
              <a:t>CEF: Résultats provisoires du club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03312" y="1853248"/>
            <a:ext cx="8946541" cy="4395151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endParaRPr lang="fr-FR" dirty="0"/>
          </a:p>
          <a:p>
            <a:pPr marL="457200" indent="-457200">
              <a:buFont typeface="+mj-lt"/>
              <a:buAutoNum type="arabicPeriod"/>
            </a:pPr>
            <a:endParaRPr lang="fr-FR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6111" y="221672"/>
            <a:ext cx="1274619" cy="1274619"/>
          </a:xfrm>
          <a:prstGeom prst="rect">
            <a:avLst/>
          </a:prstGeom>
        </p:spPr>
      </p:pic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90F7D695-7F4B-A4FF-48B5-C1C9E89068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406845"/>
              </p:ext>
            </p:extLst>
          </p:nvPr>
        </p:nvGraphicFramePr>
        <p:xfrm>
          <a:off x="2798284" y="1496291"/>
          <a:ext cx="8053331" cy="5124845"/>
        </p:xfrm>
        <a:graphic>
          <a:graphicData uri="http://schemas.openxmlformats.org/drawingml/2006/table">
            <a:tbl>
              <a:tblPr/>
              <a:tblGrid>
                <a:gridCol w="3091981">
                  <a:extLst>
                    <a:ext uri="{9D8B030D-6E8A-4147-A177-3AD203B41FA5}">
                      <a16:colId xmlns:a16="http://schemas.microsoft.com/office/drawing/2014/main" val="3522722761"/>
                    </a:ext>
                  </a:extLst>
                </a:gridCol>
                <a:gridCol w="496135">
                  <a:extLst>
                    <a:ext uri="{9D8B030D-6E8A-4147-A177-3AD203B41FA5}">
                      <a16:colId xmlns:a16="http://schemas.microsoft.com/office/drawing/2014/main" val="2174544757"/>
                    </a:ext>
                  </a:extLst>
                </a:gridCol>
                <a:gridCol w="496135">
                  <a:extLst>
                    <a:ext uri="{9D8B030D-6E8A-4147-A177-3AD203B41FA5}">
                      <a16:colId xmlns:a16="http://schemas.microsoft.com/office/drawing/2014/main" val="3868600409"/>
                    </a:ext>
                  </a:extLst>
                </a:gridCol>
                <a:gridCol w="496135">
                  <a:extLst>
                    <a:ext uri="{9D8B030D-6E8A-4147-A177-3AD203B41FA5}">
                      <a16:colId xmlns:a16="http://schemas.microsoft.com/office/drawing/2014/main" val="2935042770"/>
                    </a:ext>
                  </a:extLst>
                </a:gridCol>
                <a:gridCol w="496135">
                  <a:extLst>
                    <a:ext uri="{9D8B030D-6E8A-4147-A177-3AD203B41FA5}">
                      <a16:colId xmlns:a16="http://schemas.microsoft.com/office/drawing/2014/main" val="1486255714"/>
                    </a:ext>
                  </a:extLst>
                </a:gridCol>
                <a:gridCol w="496135">
                  <a:extLst>
                    <a:ext uri="{9D8B030D-6E8A-4147-A177-3AD203B41FA5}">
                      <a16:colId xmlns:a16="http://schemas.microsoft.com/office/drawing/2014/main" val="2451069576"/>
                    </a:ext>
                  </a:extLst>
                </a:gridCol>
                <a:gridCol w="496135">
                  <a:extLst>
                    <a:ext uri="{9D8B030D-6E8A-4147-A177-3AD203B41FA5}">
                      <a16:colId xmlns:a16="http://schemas.microsoft.com/office/drawing/2014/main" val="2770344480"/>
                    </a:ext>
                  </a:extLst>
                </a:gridCol>
                <a:gridCol w="496135">
                  <a:extLst>
                    <a:ext uri="{9D8B030D-6E8A-4147-A177-3AD203B41FA5}">
                      <a16:colId xmlns:a16="http://schemas.microsoft.com/office/drawing/2014/main" val="825283878"/>
                    </a:ext>
                  </a:extLst>
                </a:gridCol>
                <a:gridCol w="496135">
                  <a:extLst>
                    <a:ext uri="{9D8B030D-6E8A-4147-A177-3AD203B41FA5}">
                      <a16:colId xmlns:a16="http://schemas.microsoft.com/office/drawing/2014/main" val="1155486227"/>
                    </a:ext>
                  </a:extLst>
                </a:gridCol>
                <a:gridCol w="496135">
                  <a:extLst>
                    <a:ext uri="{9D8B030D-6E8A-4147-A177-3AD203B41FA5}">
                      <a16:colId xmlns:a16="http://schemas.microsoft.com/office/drawing/2014/main" val="3046144134"/>
                    </a:ext>
                  </a:extLst>
                </a:gridCol>
                <a:gridCol w="496135">
                  <a:extLst>
                    <a:ext uri="{9D8B030D-6E8A-4147-A177-3AD203B41FA5}">
                      <a16:colId xmlns:a16="http://schemas.microsoft.com/office/drawing/2014/main" val="2856154122"/>
                    </a:ext>
                  </a:extLst>
                </a:gridCol>
              </a:tblGrid>
              <a:tr h="183126"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Points &amp; Classements autres clubs</a:t>
                      </a:r>
                    </a:p>
                  </a:txBody>
                  <a:tcPr marL="6392" marR="6392" marT="63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666587"/>
                  </a:ext>
                </a:extLst>
              </a:tr>
              <a:tr h="273737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AGRUPACIÒ FOTOGRÀFICA MONTCADA I REIXAC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78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77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77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530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0695894"/>
                  </a:ext>
                </a:extLst>
              </a:tr>
              <a:tr h="273737">
                <a:tc>
                  <a:txBody>
                    <a:bodyPr/>
                    <a:lstStyle/>
                    <a:p>
                      <a:pPr algn="l" fontAlgn="ctr"/>
                      <a:r>
                        <a:rPr lang="es-ES" sz="7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ASOCIACIÓN GADITANA DE FOTÓGRAFOS DE NATURALEZA-AGAFONA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78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508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9299991"/>
                  </a:ext>
                </a:extLst>
              </a:tr>
              <a:tr h="159240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ASEMEYANDO ASOCIACIÓN FOTOGRÁFICA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77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504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3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6769841"/>
                  </a:ext>
                </a:extLst>
              </a:tr>
              <a:tr h="273737">
                <a:tc>
                  <a:txBody>
                    <a:bodyPr/>
                    <a:lstStyle/>
                    <a:p>
                      <a:pPr algn="l" fontAlgn="ctr"/>
                      <a:r>
                        <a:rPr lang="es-ES" sz="7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ASOCIACIÓN FOTÓGRAFOS AFICIONADOS DE VEGA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503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1350348"/>
                  </a:ext>
                </a:extLst>
              </a:tr>
              <a:tr h="159240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AFOTO - Asociación fotográfica Torrijos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500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5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38756"/>
                  </a:ext>
                </a:extLst>
              </a:tr>
              <a:tr h="159240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ASSOCIACIÓ ACCIÓ FOTOGRÀFICA RIPOLLET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496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6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847465"/>
                  </a:ext>
                </a:extLst>
              </a:tr>
              <a:tr h="159240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D9E1F2"/>
                          </a:highlight>
                          <a:latin typeface="Comic Sans MS" panose="030F0702030302020204" pitchFamily="66" charset="0"/>
                        </a:rPr>
                        <a:t>PERPIGNAN PHOTO CULTURE EN CATALOGNE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494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D9E1F2"/>
                          </a:highlight>
                          <a:latin typeface="Comic Sans MS" panose="030F0702030302020204" pitchFamily="66" charset="0"/>
                        </a:rPr>
                        <a:t>7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4082358"/>
                  </a:ext>
                </a:extLst>
              </a:tr>
              <a:tr h="159240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AGRUPACIÓ FOTOGRÀFICA SANTJUST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492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8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9686970"/>
                  </a:ext>
                </a:extLst>
              </a:tr>
              <a:tr h="159240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SOCIEDAD FOTOGRÁFICA DE GIPUZKOA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486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9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4323257"/>
                  </a:ext>
                </a:extLst>
              </a:tr>
              <a:tr h="159240"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CLUB FOTOGRAFICO 76 JUAN RIVERA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484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10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4729693"/>
                  </a:ext>
                </a:extLst>
              </a:tr>
              <a:tr h="159240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PENYA FOTOGRÀFICA DE BADALONA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484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11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8715097"/>
                  </a:ext>
                </a:extLst>
              </a:tr>
              <a:tr h="273737">
                <a:tc>
                  <a:txBody>
                    <a:bodyPr/>
                    <a:lstStyle/>
                    <a:p>
                      <a:pPr algn="l" fontAlgn="ctr"/>
                      <a:r>
                        <a:rPr lang="es-ES" sz="7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FAF - ASOCIACIÓN FOTOGRÁFICA OBJETIVO 2.0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483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12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1482401"/>
                  </a:ext>
                </a:extLst>
              </a:tr>
              <a:tr h="159240">
                <a:tc>
                  <a:txBody>
                    <a:bodyPr/>
                    <a:lstStyle/>
                    <a:p>
                      <a:pPr algn="l" fontAlgn="ctr"/>
                      <a:r>
                        <a:rPr lang="es-ES" sz="7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AGRUPACIÓN FOTOGRÁFICA DE LA RIOJA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481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13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1699405"/>
                  </a:ext>
                </a:extLst>
              </a:tr>
              <a:tr h="159240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AGRUPACIÓN FOTOGRÁFICA ANTEQUERANA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481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13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4956431"/>
                  </a:ext>
                </a:extLst>
              </a:tr>
              <a:tr h="273737">
                <a:tc>
                  <a:txBody>
                    <a:bodyPr/>
                    <a:lstStyle/>
                    <a:p>
                      <a:pPr algn="l" fontAlgn="ctr"/>
                      <a:r>
                        <a:rPr lang="es-ES" sz="7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SECCIÓ FOTOGRÀFICA GRUP D´ESTUDIS SITGETANS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472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15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9499138"/>
                  </a:ext>
                </a:extLst>
              </a:tr>
              <a:tr h="159240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SOCIEDAD FOTOGRÁFICA DE MÁLAGA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471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16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5675146"/>
                  </a:ext>
                </a:extLst>
              </a:tr>
              <a:tr h="159240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GRUP FOTOGRÀFIC D´ALMENARA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77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469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16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8848469"/>
                  </a:ext>
                </a:extLst>
              </a:tr>
              <a:tr h="159240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ASSOCIACIÓ D´ARTISTES DE PREMIÀ DE DALT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469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18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4813670"/>
                  </a:ext>
                </a:extLst>
              </a:tr>
              <a:tr h="159240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ARGIZPI ELKARTEA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465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19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3362877"/>
                  </a:ext>
                </a:extLst>
              </a:tr>
              <a:tr h="273737">
                <a:tc>
                  <a:txBody>
                    <a:bodyPr/>
                    <a:lstStyle/>
                    <a:p>
                      <a:pPr algn="l" fontAlgn="ctr"/>
                      <a:r>
                        <a:rPr lang="es-ES" sz="7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AGRUPACIÓN FOTOGRÁFICA JEREZANA SAN DIONISIO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463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20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7606085"/>
                  </a:ext>
                </a:extLst>
              </a:tr>
              <a:tr h="159240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GRUP FOTOGRAFIC SANTBOIA - dPHOTO'SB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462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21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2469651"/>
                  </a:ext>
                </a:extLst>
              </a:tr>
              <a:tr h="273737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AGRUPACIÓ FOTOGRÀFICA TALLERS D´ARTS I OFICIS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456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22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6844261"/>
                  </a:ext>
                </a:extLst>
              </a:tr>
              <a:tr h="159240"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CLUB FOTOGRÀFIC BADIA DEL VALLÈS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448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22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623882"/>
                  </a:ext>
                </a:extLst>
              </a:tr>
              <a:tr h="159240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ASOCIACIÓN PHOTOWALKMELILLA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439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23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4311416"/>
                  </a:ext>
                </a:extLst>
              </a:tr>
              <a:tr h="159240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ASOCIACIÓN FOTOGRÁFICA MIRADAS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429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24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7171735"/>
                  </a:ext>
                </a:extLst>
              </a:tr>
              <a:tr h="159240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REAL SOCIEDAD FOTOGRÁFICA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92" marR="6392" marT="63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399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25</a:t>
                      </a:r>
                    </a:p>
                  </a:txBody>
                  <a:tcPr marL="6392" marR="6392" marT="63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87858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0627928"/>
      </p:ext>
    </p:extLst>
  </p:cSld>
  <p:clrMapOvr>
    <a:masterClrMapping/>
  </p:clrMapOvr>
  <p:transition spd="slow">
    <p:push dir="u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          </a:t>
            </a:r>
            <a:r>
              <a:rPr lang="fr-FR" sz="3600" dirty="0">
                <a:solidFill>
                  <a:schemeClr val="accent1">
                    <a:lumMod val="75000"/>
                  </a:schemeClr>
                </a:solidFill>
              </a:rPr>
              <a:t>CEF: Résultats individuels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03312" y="1853248"/>
            <a:ext cx="8946541" cy="4395151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endParaRPr lang="fr-FR" dirty="0"/>
          </a:p>
          <a:p>
            <a:pPr marL="457200" indent="-457200">
              <a:buFont typeface="+mj-lt"/>
              <a:buAutoNum type="arabicPeriod"/>
            </a:pPr>
            <a:endParaRPr lang="fr-FR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6837" y="405248"/>
            <a:ext cx="1193321" cy="1193321"/>
          </a:xfrm>
          <a:prstGeom prst="rect">
            <a:avLst/>
          </a:prstGeom>
        </p:spPr>
      </p:pic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394283B7-3D9A-5E4D-8FE8-54D4C22917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3318744"/>
              </p:ext>
            </p:extLst>
          </p:nvPr>
        </p:nvGraphicFramePr>
        <p:xfrm>
          <a:off x="2357609" y="2005069"/>
          <a:ext cx="8911687" cy="3844889"/>
        </p:xfrm>
        <a:graphic>
          <a:graphicData uri="http://schemas.openxmlformats.org/drawingml/2006/table">
            <a:tbl>
              <a:tblPr/>
              <a:tblGrid>
                <a:gridCol w="2285440">
                  <a:extLst>
                    <a:ext uri="{9D8B030D-6E8A-4147-A177-3AD203B41FA5}">
                      <a16:colId xmlns:a16="http://schemas.microsoft.com/office/drawing/2014/main" val="2962517430"/>
                    </a:ext>
                  </a:extLst>
                </a:gridCol>
                <a:gridCol w="713242">
                  <a:extLst>
                    <a:ext uri="{9D8B030D-6E8A-4147-A177-3AD203B41FA5}">
                      <a16:colId xmlns:a16="http://schemas.microsoft.com/office/drawing/2014/main" val="3287653782"/>
                    </a:ext>
                  </a:extLst>
                </a:gridCol>
                <a:gridCol w="713242">
                  <a:extLst>
                    <a:ext uri="{9D8B030D-6E8A-4147-A177-3AD203B41FA5}">
                      <a16:colId xmlns:a16="http://schemas.microsoft.com/office/drawing/2014/main" val="3219540340"/>
                    </a:ext>
                  </a:extLst>
                </a:gridCol>
                <a:gridCol w="713242">
                  <a:extLst>
                    <a:ext uri="{9D8B030D-6E8A-4147-A177-3AD203B41FA5}">
                      <a16:colId xmlns:a16="http://schemas.microsoft.com/office/drawing/2014/main" val="2331870699"/>
                    </a:ext>
                  </a:extLst>
                </a:gridCol>
                <a:gridCol w="713242">
                  <a:extLst>
                    <a:ext uri="{9D8B030D-6E8A-4147-A177-3AD203B41FA5}">
                      <a16:colId xmlns:a16="http://schemas.microsoft.com/office/drawing/2014/main" val="210030718"/>
                    </a:ext>
                  </a:extLst>
                </a:gridCol>
                <a:gridCol w="713242">
                  <a:extLst>
                    <a:ext uri="{9D8B030D-6E8A-4147-A177-3AD203B41FA5}">
                      <a16:colId xmlns:a16="http://schemas.microsoft.com/office/drawing/2014/main" val="238879889"/>
                    </a:ext>
                  </a:extLst>
                </a:gridCol>
                <a:gridCol w="713242">
                  <a:extLst>
                    <a:ext uri="{9D8B030D-6E8A-4147-A177-3AD203B41FA5}">
                      <a16:colId xmlns:a16="http://schemas.microsoft.com/office/drawing/2014/main" val="1972783211"/>
                    </a:ext>
                  </a:extLst>
                </a:gridCol>
                <a:gridCol w="713242">
                  <a:extLst>
                    <a:ext uri="{9D8B030D-6E8A-4147-A177-3AD203B41FA5}">
                      <a16:colId xmlns:a16="http://schemas.microsoft.com/office/drawing/2014/main" val="3171706083"/>
                    </a:ext>
                  </a:extLst>
                </a:gridCol>
                <a:gridCol w="713242">
                  <a:extLst>
                    <a:ext uri="{9D8B030D-6E8A-4147-A177-3AD203B41FA5}">
                      <a16:colId xmlns:a16="http://schemas.microsoft.com/office/drawing/2014/main" val="204527334"/>
                    </a:ext>
                  </a:extLst>
                </a:gridCol>
                <a:gridCol w="920311">
                  <a:extLst>
                    <a:ext uri="{9D8B030D-6E8A-4147-A177-3AD203B41FA5}">
                      <a16:colId xmlns:a16="http://schemas.microsoft.com/office/drawing/2014/main" val="34027667"/>
                    </a:ext>
                  </a:extLst>
                </a:gridCol>
              </a:tblGrid>
              <a:tr h="51265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13 Auteurs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Points / Jaune dans les 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Total Pts Auteurs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7907619"/>
                  </a:ext>
                </a:extLst>
              </a:tr>
              <a:tr h="256326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TRINLEY, Paris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omic Sans MS" panose="030F0702030302020204" pitchFamily="66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omic Sans MS" panose="030F0702030302020204" pitchFamily="66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omic Sans MS" panose="030F0702030302020204" pitchFamily="66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omic Sans MS" panose="030F0702030302020204" pitchFamily="66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omic Sans MS" panose="030F0702030302020204" pitchFamily="66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159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3761268"/>
                  </a:ext>
                </a:extLst>
              </a:tr>
              <a:tr h="256326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MORIO, Françoise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omic Sans MS" panose="030F0702030302020204" pitchFamily="66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omic Sans MS" panose="030F0702030302020204" pitchFamily="66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omic Sans MS" panose="030F0702030302020204" pitchFamily="66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omic Sans MS" panose="030F0702030302020204" pitchFamily="66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154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8542454"/>
                  </a:ext>
                </a:extLst>
              </a:tr>
              <a:tr h="256326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BANQ, Jean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omic Sans MS" panose="030F0702030302020204" pitchFamily="66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omic Sans MS" panose="030F0702030302020204" pitchFamily="66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omic Sans MS" panose="030F0702030302020204" pitchFamily="66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150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0159834"/>
                  </a:ext>
                </a:extLst>
              </a:tr>
              <a:tr h="256326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JORGE François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omic Sans MS" panose="030F0702030302020204" pitchFamily="66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omic Sans MS" panose="030F0702030302020204" pitchFamily="66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omic Sans MS" panose="030F0702030302020204" pitchFamily="66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146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5491129"/>
                  </a:ext>
                </a:extLst>
              </a:tr>
              <a:tr h="256326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Verdier, Jean Pierre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omic Sans MS" panose="030F0702030302020204" pitchFamily="66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145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1889165"/>
                  </a:ext>
                </a:extLst>
              </a:tr>
              <a:tr h="256326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DOMANGE, Fernand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omic Sans MS" panose="030F0702030302020204" pitchFamily="66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omic Sans MS" panose="030F0702030302020204" pitchFamily="66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omic Sans MS" panose="030F0702030302020204" pitchFamily="66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143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4712666"/>
                  </a:ext>
                </a:extLst>
              </a:tr>
              <a:tr h="256326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BERNAMONT, Laurence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omic Sans MS" panose="030F0702030302020204" pitchFamily="66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omic Sans MS" panose="030F0702030302020204" pitchFamily="66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142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603839"/>
                  </a:ext>
                </a:extLst>
              </a:tr>
              <a:tr h="256326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BORDES-PAGÉS, Gilles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omic Sans MS" panose="030F0702030302020204" pitchFamily="66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omic Sans MS" panose="030F0702030302020204" pitchFamily="66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140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386301"/>
                  </a:ext>
                </a:extLst>
              </a:tr>
              <a:tr h="256326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Respaut, Jean- Luc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omic Sans MS" panose="030F0702030302020204" pitchFamily="66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omic Sans MS" panose="030F0702030302020204" pitchFamily="66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omic Sans MS" panose="030F0702030302020204" pitchFamily="66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126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1041098"/>
                  </a:ext>
                </a:extLst>
              </a:tr>
              <a:tr h="256326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Robeyrenc, Michel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115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1443351"/>
                  </a:ext>
                </a:extLst>
              </a:tr>
              <a:tr h="256326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SALEILLES, JEAN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115535"/>
                  </a:ext>
                </a:extLst>
              </a:tr>
              <a:tr h="256326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MOSSAN Jacques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00"/>
                          </a:highlight>
                          <a:latin typeface="Comic Sans MS" panose="030F0702030302020204" pitchFamily="66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3398022"/>
                  </a:ext>
                </a:extLst>
              </a:tr>
              <a:tr h="256326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EGEA Philippe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b="0" i="0" u="none" strike="noStrike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highlight>
                            <a:srgbClr val="FFFFFF"/>
                          </a:highlight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0" i="0" u="none" strike="noStrike" dirty="0">
                          <a:solidFill>
                            <a:srgbClr val="C65911"/>
                          </a:solidFill>
                          <a:effectLst/>
                          <a:latin typeface="Comic Sans MS" panose="030F0702030302020204" pitchFamily="66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8733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9867861"/>
      </p:ext>
    </p:extLst>
  </p:cSld>
  <p:clrMapOvr>
    <a:masterClrMapping/>
  </p:clrMapOvr>
  <p:transition spd="slow">
    <p:wip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747C761-D416-4977-90C4-15068F9B84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296633"/>
            <a:ext cx="10820399" cy="1258835"/>
          </a:xfrm>
        </p:spPr>
        <p:txBody>
          <a:bodyPr>
            <a:normAutofit/>
          </a:bodyPr>
          <a:lstStyle/>
          <a:p>
            <a:r>
              <a:rPr lang="fr-FR" sz="36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 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C4525DF-7B90-4AF6-833B-57D3A504F9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41451" y="3215816"/>
            <a:ext cx="10065488" cy="679304"/>
          </a:xfrm>
        </p:spPr>
        <p:txBody>
          <a:bodyPr>
            <a:normAutofit fontScale="92500"/>
          </a:bodyPr>
          <a:lstStyle/>
          <a:p>
            <a:pPr algn="ctr"/>
            <a:r>
              <a:rPr lang="fr-FR" sz="3200" dirty="0">
                <a:solidFill>
                  <a:schemeClr val="accent1">
                    <a:lumMod val="75000"/>
                  </a:schemeClr>
                </a:solidFill>
              </a:rPr>
              <a:t>En  vous souhaitant une excellente saison 2024/2025       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53F05264-721B-2F35-777D-BB110FEEEB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4403" y="4687835"/>
            <a:ext cx="2871796" cy="1565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71983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903220" y="845820"/>
            <a:ext cx="8561070" cy="1211580"/>
          </a:xfrm>
        </p:spPr>
        <p:txBody>
          <a:bodyPr/>
          <a:lstStyle/>
          <a:p>
            <a:r>
              <a:rPr lang="fr-FR" dirty="0"/>
              <a:t>       </a:t>
            </a:r>
            <a:r>
              <a:rPr lang="fr-FR" sz="3600" dirty="0">
                <a:solidFill>
                  <a:schemeClr val="accent1">
                    <a:lumMod val="75000"/>
                  </a:schemeClr>
                </a:solidFill>
              </a:rPr>
              <a:t>Coupe du Monde FIAP 2023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03312" y="1725930"/>
            <a:ext cx="8946541" cy="4940877"/>
          </a:xfrm>
          <a:noFill/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endParaRPr lang="fr-FR" dirty="0"/>
          </a:p>
          <a:p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1eme club français</a:t>
            </a:r>
          </a:p>
          <a:p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75 </a:t>
            </a:r>
            <a:r>
              <a:rPr lang="fr-FR" dirty="0" err="1">
                <a:solidFill>
                  <a:schemeClr val="accent1">
                    <a:lumMod val="75000"/>
                  </a:schemeClr>
                </a:solidFill>
              </a:rPr>
              <a:t>eme</a:t>
            </a:r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 sur 226</a:t>
            </a:r>
          </a:p>
          <a:p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6 acceptations </a:t>
            </a:r>
          </a:p>
          <a:p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297 points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pic>
        <p:nvPicPr>
          <p:cNvPr id="23" name="Image 22">
            <a:extLst>
              <a:ext uri="{FF2B5EF4-FFF2-40B4-BE49-F238E27FC236}">
                <a16:creationId xmlns:a16="http://schemas.microsoft.com/office/drawing/2014/main" id="{96A0E9A6-E115-450C-9FBF-2D8CC09E6424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733326" y="476250"/>
            <a:ext cx="982980" cy="975360"/>
          </a:xfrm>
          <a:prstGeom prst="rect">
            <a:avLst/>
          </a:prstGeom>
        </p:spPr>
      </p:pic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74973206-8534-9702-F278-9A158602E5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7450158"/>
              </p:ext>
            </p:extLst>
          </p:nvPr>
        </p:nvGraphicFramePr>
        <p:xfrm>
          <a:off x="4833499" y="3177791"/>
          <a:ext cx="4700511" cy="2368625"/>
        </p:xfrm>
        <a:graphic>
          <a:graphicData uri="http://schemas.openxmlformats.org/drawingml/2006/table">
            <a:tbl>
              <a:tblPr/>
              <a:tblGrid>
                <a:gridCol w="2364431">
                  <a:extLst>
                    <a:ext uri="{9D8B030D-6E8A-4147-A177-3AD203B41FA5}">
                      <a16:colId xmlns:a16="http://schemas.microsoft.com/office/drawing/2014/main" val="2592272032"/>
                    </a:ext>
                  </a:extLst>
                </a:gridCol>
                <a:gridCol w="2336080">
                  <a:extLst>
                    <a:ext uri="{9D8B030D-6E8A-4147-A177-3AD203B41FA5}">
                      <a16:colId xmlns:a16="http://schemas.microsoft.com/office/drawing/2014/main" val="987500093"/>
                    </a:ext>
                  </a:extLst>
                </a:gridCol>
              </a:tblGrid>
              <a:tr h="338375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D966"/>
                          </a:highlight>
                          <a:latin typeface="Calibri" panose="020F0502020204030204" pitchFamily="34" charset="0"/>
                        </a:rPr>
                        <a:t>Titre de l œuvre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D966"/>
                          </a:highlight>
                          <a:latin typeface="Calibri" panose="020F0502020204030204" pitchFamily="34" charset="0"/>
                        </a:rPr>
                        <a:t>Nom de l auteur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2979597"/>
                  </a:ext>
                </a:extLst>
              </a:tr>
              <a:tr h="338375">
                <a:tc>
                  <a:txBody>
                    <a:bodyPr/>
                    <a:lstStyle/>
                    <a:p>
                      <a:pPr algn="l" fontAlgn="b"/>
                      <a:r>
                        <a:rPr lang="fr-FR" sz="1050" b="0" i="0" u="none" strike="noStrike">
                          <a:solidFill>
                            <a:srgbClr val="2B2B2B"/>
                          </a:solidFill>
                          <a:effectLst/>
                          <a:latin typeface="Arial" panose="020B0604020202020204" pitchFamily="34" charset="0"/>
                        </a:rPr>
                        <a:t>Au musee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Respaut Jean-Luc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1588763"/>
                  </a:ext>
                </a:extLst>
              </a:tr>
              <a:tr h="338375">
                <a:tc>
                  <a:txBody>
                    <a:bodyPr/>
                    <a:lstStyle/>
                    <a:p>
                      <a:pPr algn="l" fontAlgn="b"/>
                      <a:r>
                        <a:rPr lang="fr-FR" sz="1050" b="0" i="0" u="none" strike="noStrike">
                          <a:solidFill>
                            <a:srgbClr val="2B2B2B"/>
                          </a:solidFill>
                          <a:effectLst/>
                          <a:latin typeface="Arial" panose="020B0604020202020204" pitchFamily="34" charset="0"/>
                        </a:rPr>
                        <a:t>Aiguille d enreve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Machet Christian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466731"/>
                  </a:ext>
                </a:extLst>
              </a:tr>
              <a:tr h="338375">
                <a:tc>
                  <a:txBody>
                    <a:bodyPr/>
                    <a:lstStyle/>
                    <a:p>
                      <a:pPr algn="l" fontAlgn="b"/>
                      <a:r>
                        <a:rPr lang="fr-FR" sz="1050" b="0" i="0" u="none" strike="noStrike" dirty="0" err="1">
                          <a:solidFill>
                            <a:srgbClr val="2B2B2B"/>
                          </a:solidFill>
                          <a:effectLst/>
                          <a:latin typeface="Arial" panose="020B0604020202020204" pitchFamily="34" charset="0"/>
                        </a:rPr>
                        <a:t>Crepuscule</a:t>
                      </a:r>
                      <a:r>
                        <a:rPr lang="fr-FR" sz="1050" b="0" i="0" u="none" strike="noStrike" dirty="0">
                          <a:solidFill>
                            <a:srgbClr val="2B2B2B"/>
                          </a:solidFill>
                          <a:effectLst/>
                          <a:latin typeface="Arial" panose="020B0604020202020204" pitchFamily="34" charset="0"/>
                        </a:rPr>
                        <a:t> en foret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Domange Fernand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2414228"/>
                  </a:ext>
                </a:extLst>
              </a:tr>
              <a:tr h="338375">
                <a:tc>
                  <a:txBody>
                    <a:bodyPr/>
                    <a:lstStyle/>
                    <a:p>
                      <a:pPr algn="l" fontAlgn="b"/>
                      <a:r>
                        <a:rPr lang="fr-FR" sz="1050" b="0" i="0" u="none" strike="noStrike">
                          <a:solidFill>
                            <a:srgbClr val="2B2B2B"/>
                          </a:solidFill>
                          <a:effectLst/>
                          <a:latin typeface="Arial" panose="020B0604020202020204" pitchFamily="34" charset="0"/>
                        </a:rPr>
                        <a:t>le café du gardien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Paris Trinley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508344"/>
                  </a:ext>
                </a:extLst>
              </a:tr>
              <a:tr h="338375">
                <a:tc>
                  <a:txBody>
                    <a:bodyPr/>
                    <a:lstStyle/>
                    <a:p>
                      <a:pPr algn="l" fontAlgn="b"/>
                      <a:r>
                        <a:rPr lang="fr-FR" sz="1050" b="0" i="0" u="none" strike="noStrike">
                          <a:solidFill>
                            <a:srgbClr val="2B2B2B"/>
                          </a:solidFill>
                          <a:effectLst/>
                          <a:latin typeface="Arial" panose="020B0604020202020204" pitchFamily="34" charset="0"/>
                        </a:rPr>
                        <a:t>Impure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Paris Trinley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99219"/>
                  </a:ext>
                </a:extLst>
              </a:tr>
              <a:tr h="338375">
                <a:tc>
                  <a:txBody>
                    <a:bodyPr/>
                    <a:lstStyle/>
                    <a:p>
                      <a:pPr algn="l" fontAlgn="b"/>
                      <a:r>
                        <a:rPr lang="fr-FR" sz="1050" b="0" i="0" u="none" strike="noStrike">
                          <a:solidFill>
                            <a:srgbClr val="2B2B2B"/>
                          </a:solidFill>
                          <a:effectLst/>
                          <a:latin typeface="Arial" panose="020B0604020202020204" pitchFamily="34" charset="0"/>
                        </a:rPr>
                        <a:t>le penseur pansé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Banq Jean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15285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8689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747C761-D416-4977-90C4-15068F9B84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2313932"/>
            <a:ext cx="8915399" cy="1468800"/>
          </a:xfrm>
        </p:spPr>
        <p:txBody>
          <a:bodyPr>
            <a:normAutofit/>
          </a:bodyPr>
          <a:lstStyle/>
          <a:p>
            <a:br>
              <a:rPr lang="fr-FR" sz="3600" dirty="0">
                <a:solidFill>
                  <a:schemeClr val="accent2"/>
                </a:solidFill>
              </a:rPr>
            </a:br>
            <a:r>
              <a:rPr lang="fr-FR" sz="3600" dirty="0">
                <a:solidFill>
                  <a:schemeClr val="accent2"/>
                </a:solidFill>
              </a:rPr>
              <a:t> </a:t>
            </a:r>
            <a:r>
              <a:rPr lang="fr-FR" sz="3600" dirty="0">
                <a:solidFill>
                  <a:schemeClr val="accent1">
                    <a:lumMod val="75000"/>
                  </a:schemeClr>
                </a:solidFill>
              </a:rPr>
              <a:t>Compétitions nationales 2023/2024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C4525DF-7B90-4AF6-833B-57D3A504F9F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6" name="Image 5" descr="Une image contenant hache, parapluie, assis, table&#10;&#10;Description générée automatiquement">
            <a:extLst>
              <a:ext uri="{FF2B5EF4-FFF2-40B4-BE49-F238E27FC236}">
                <a16:creationId xmlns:a16="http://schemas.microsoft.com/office/drawing/2014/main" id="{66B9BC85-6A32-450E-B2A9-7C9EFECCA8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8544" y="461810"/>
            <a:ext cx="1736517" cy="1736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632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903220" y="845820"/>
            <a:ext cx="8561070" cy="1211580"/>
          </a:xfrm>
        </p:spPr>
        <p:txBody>
          <a:bodyPr>
            <a:normAutofit/>
          </a:bodyPr>
          <a:lstStyle/>
          <a:p>
            <a:r>
              <a:rPr lang="fr-FR" dirty="0">
                <a:solidFill>
                  <a:schemeClr val="accent2"/>
                </a:solidFill>
              </a:rPr>
              <a:t>       </a:t>
            </a:r>
            <a:r>
              <a:rPr lang="fr-FR" sz="3600" dirty="0">
                <a:solidFill>
                  <a:schemeClr val="accent1">
                    <a:lumMod val="75000"/>
                  </a:schemeClr>
                </a:solidFill>
              </a:rPr>
              <a:t>Compétitions Nationales club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03312" y="1725930"/>
            <a:ext cx="8946541" cy="4940877"/>
          </a:xfrm>
          <a:noFill/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endParaRPr lang="fr-FR" dirty="0"/>
          </a:p>
          <a:p>
            <a:pPr marL="457200" indent="-457200">
              <a:buFont typeface="+mj-lt"/>
              <a:buAutoNum type="arabicPeriod"/>
            </a:pPr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pic>
        <p:nvPicPr>
          <p:cNvPr id="7" name="Image 6" descr="Une image contenant hache, parapluie, assis, table&#10;&#10;Description générée automatiquement">
            <a:extLst>
              <a:ext uri="{FF2B5EF4-FFF2-40B4-BE49-F238E27FC236}">
                <a16:creationId xmlns:a16="http://schemas.microsoft.com/office/drawing/2014/main" id="{74BD48DB-E5C8-438B-A936-09160DA57C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6538" y="553779"/>
            <a:ext cx="1246682" cy="1246682"/>
          </a:xfrm>
          <a:prstGeom prst="rect">
            <a:avLst/>
          </a:prstGeom>
        </p:spPr>
      </p:pic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40F83021-C49F-03F5-CCEB-E1B821576B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4648168"/>
              </p:ext>
            </p:extLst>
          </p:nvPr>
        </p:nvGraphicFramePr>
        <p:xfrm>
          <a:off x="3778786" y="2247440"/>
          <a:ext cx="6092327" cy="3316080"/>
        </p:xfrm>
        <a:graphic>
          <a:graphicData uri="http://schemas.openxmlformats.org/drawingml/2006/table">
            <a:tbl>
              <a:tblPr/>
              <a:tblGrid>
                <a:gridCol w="3912469">
                  <a:extLst>
                    <a:ext uri="{9D8B030D-6E8A-4147-A177-3AD203B41FA5}">
                      <a16:colId xmlns:a16="http://schemas.microsoft.com/office/drawing/2014/main" val="1037125497"/>
                    </a:ext>
                  </a:extLst>
                </a:gridCol>
                <a:gridCol w="902010">
                  <a:extLst>
                    <a:ext uri="{9D8B030D-6E8A-4147-A177-3AD203B41FA5}">
                      <a16:colId xmlns:a16="http://schemas.microsoft.com/office/drawing/2014/main" val="2000450491"/>
                    </a:ext>
                  </a:extLst>
                </a:gridCol>
                <a:gridCol w="631407">
                  <a:extLst>
                    <a:ext uri="{9D8B030D-6E8A-4147-A177-3AD203B41FA5}">
                      <a16:colId xmlns:a16="http://schemas.microsoft.com/office/drawing/2014/main" val="1543814259"/>
                    </a:ext>
                  </a:extLst>
                </a:gridCol>
                <a:gridCol w="646441">
                  <a:extLst>
                    <a:ext uri="{9D8B030D-6E8A-4147-A177-3AD203B41FA5}">
                      <a16:colId xmlns:a16="http://schemas.microsoft.com/office/drawing/2014/main" val="557683176"/>
                    </a:ext>
                  </a:extLst>
                </a:gridCol>
              </a:tblGrid>
              <a:tr h="235183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1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Note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1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Place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1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sur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8465951"/>
                  </a:ext>
                </a:extLst>
              </a:tr>
              <a:tr h="235183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Coupe de France Papier Couleur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967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4053033"/>
                  </a:ext>
                </a:extLst>
              </a:tr>
              <a:tr h="235183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Coupe de France Image Projetée couleur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1055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8541539"/>
                  </a:ext>
                </a:extLst>
              </a:tr>
              <a:tr h="235183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Coupe de France Image Projetée mono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1010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8387905"/>
                  </a:ext>
                </a:extLst>
              </a:tr>
              <a:tr h="235183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7328205"/>
                  </a:ext>
                </a:extLst>
              </a:tr>
              <a:tr h="235183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National 1 Papier mono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559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2353240"/>
                  </a:ext>
                </a:extLst>
              </a:tr>
              <a:tr h="235183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National 1 Image Projetée Nature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7577860"/>
                  </a:ext>
                </a:extLst>
              </a:tr>
              <a:tr h="235183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National 1 papier Nature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1986585"/>
                  </a:ext>
                </a:extLst>
              </a:tr>
              <a:tr h="235183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3504933"/>
                  </a:ext>
                </a:extLst>
              </a:tr>
              <a:tr h="235183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National 2 Image Projetée Couleur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268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295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1283145"/>
                  </a:ext>
                </a:extLst>
              </a:tr>
              <a:tr h="235183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National 2 Image Projetée Nature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272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9546305"/>
                  </a:ext>
                </a:extLst>
              </a:tr>
              <a:tr h="235183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National 2 Papier Couleur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240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206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5168356"/>
                  </a:ext>
                </a:extLst>
              </a:tr>
              <a:tr h="246942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National 2 Papier Mono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295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214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4896353"/>
                  </a:ext>
                </a:extLst>
              </a:tr>
              <a:tr h="246942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National 2 Image Projetée Monochrome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 dirty="0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289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92798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9941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903220" y="845820"/>
            <a:ext cx="8561070" cy="1211580"/>
          </a:xfrm>
        </p:spPr>
        <p:txBody>
          <a:bodyPr>
            <a:normAutofit/>
          </a:bodyPr>
          <a:lstStyle/>
          <a:p>
            <a:r>
              <a:rPr lang="fr-FR" dirty="0"/>
              <a:t>       </a:t>
            </a:r>
            <a:r>
              <a:rPr lang="fr-FR" sz="3600" dirty="0">
                <a:solidFill>
                  <a:schemeClr val="accent1">
                    <a:lumMod val="75000"/>
                  </a:schemeClr>
                </a:solidFill>
              </a:rPr>
              <a:t>Compétitions Nationales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03312" y="1725930"/>
            <a:ext cx="8946541" cy="4940877"/>
          </a:xfrm>
          <a:noFill/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endParaRPr lang="fr-FR" dirty="0"/>
          </a:p>
          <a:p>
            <a:pPr marL="457200" indent="-457200">
              <a:buFont typeface="+mj-lt"/>
              <a:buAutoNum type="arabicPeriod"/>
            </a:pPr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pic>
        <p:nvPicPr>
          <p:cNvPr id="7" name="Image 6" descr="Une image contenant hache, parapluie, assis, table&#10;&#10;Description générée automatiquement">
            <a:extLst>
              <a:ext uri="{FF2B5EF4-FFF2-40B4-BE49-F238E27FC236}">
                <a16:creationId xmlns:a16="http://schemas.microsoft.com/office/drawing/2014/main" id="{74BD48DB-E5C8-438B-A936-09160DA57C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6538" y="519678"/>
            <a:ext cx="1246682" cy="1246682"/>
          </a:xfrm>
          <a:prstGeom prst="rect">
            <a:avLst/>
          </a:prstGeom>
        </p:spPr>
      </p:pic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1A0FCF33-3002-09D7-FC08-58E1C7E0B2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2927862"/>
              </p:ext>
            </p:extLst>
          </p:nvPr>
        </p:nvGraphicFramePr>
        <p:xfrm>
          <a:off x="2142146" y="2057401"/>
          <a:ext cx="9800139" cy="4280931"/>
        </p:xfrm>
        <a:graphic>
          <a:graphicData uri="http://schemas.openxmlformats.org/drawingml/2006/table">
            <a:tbl>
              <a:tblPr/>
              <a:tblGrid>
                <a:gridCol w="821470">
                  <a:extLst>
                    <a:ext uri="{9D8B030D-6E8A-4147-A177-3AD203B41FA5}">
                      <a16:colId xmlns:a16="http://schemas.microsoft.com/office/drawing/2014/main" val="743053670"/>
                    </a:ext>
                  </a:extLst>
                </a:gridCol>
                <a:gridCol w="1306138">
                  <a:extLst>
                    <a:ext uri="{9D8B030D-6E8A-4147-A177-3AD203B41FA5}">
                      <a16:colId xmlns:a16="http://schemas.microsoft.com/office/drawing/2014/main" val="123167392"/>
                    </a:ext>
                  </a:extLst>
                </a:gridCol>
                <a:gridCol w="1193870">
                  <a:extLst>
                    <a:ext uri="{9D8B030D-6E8A-4147-A177-3AD203B41FA5}">
                      <a16:colId xmlns:a16="http://schemas.microsoft.com/office/drawing/2014/main" val="1764745209"/>
                    </a:ext>
                  </a:extLst>
                </a:gridCol>
                <a:gridCol w="317636">
                  <a:extLst>
                    <a:ext uri="{9D8B030D-6E8A-4147-A177-3AD203B41FA5}">
                      <a16:colId xmlns:a16="http://schemas.microsoft.com/office/drawing/2014/main" val="406461176"/>
                    </a:ext>
                  </a:extLst>
                </a:gridCol>
                <a:gridCol w="405258">
                  <a:extLst>
                    <a:ext uri="{9D8B030D-6E8A-4147-A177-3AD203B41FA5}">
                      <a16:colId xmlns:a16="http://schemas.microsoft.com/office/drawing/2014/main" val="557809227"/>
                    </a:ext>
                  </a:extLst>
                </a:gridCol>
                <a:gridCol w="1171965">
                  <a:extLst>
                    <a:ext uri="{9D8B030D-6E8A-4147-A177-3AD203B41FA5}">
                      <a16:colId xmlns:a16="http://schemas.microsoft.com/office/drawing/2014/main" val="1837814862"/>
                    </a:ext>
                  </a:extLst>
                </a:gridCol>
                <a:gridCol w="821470">
                  <a:extLst>
                    <a:ext uri="{9D8B030D-6E8A-4147-A177-3AD203B41FA5}">
                      <a16:colId xmlns:a16="http://schemas.microsoft.com/office/drawing/2014/main" val="149219786"/>
                    </a:ext>
                  </a:extLst>
                </a:gridCol>
                <a:gridCol w="1199346">
                  <a:extLst>
                    <a:ext uri="{9D8B030D-6E8A-4147-A177-3AD203B41FA5}">
                      <a16:colId xmlns:a16="http://schemas.microsoft.com/office/drawing/2014/main" val="582190459"/>
                    </a:ext>
                  </a:extLst>
                </a:gridCol>
                <a:gridCol w="1226728">
                  <a:extLst>
                    <a:ext uri="{9D8B030D-6E8A-4147-A177-3AD203B41FA5}">
                      <a16:colId xmlns:a16="http://schemas.microsoft.com/office/drawing/2014/main" val="4179304334"/>
                    </a:ext>
                  </a:extLst>
                </a:gridCol>
                <a:gridCol w="438117">
                  <a:extLst>
                    <a:ext uri="{9D8B030D-6E8A-4147-A177-3AD203B41FA5}">
                      <a16:colId xmlns:a16="http://schemas.microsoft.com/office/drawing/2014/main" val="860469140"/>
                    </a:ext>
                  </a:extLst>
                </a:gridCol>
                <a:gridCol w="898141">
                  <a:extLst>
                    <a:ext uri="{9D8B030D-6E8A-4147-A177-3AD203B41FA5}">
                      <a16:colId xmlns:a16="http://schemas.microsoft.com/office/drawing/2014/main" val="1522149529"/>
                    </a:ext>
                  </a:extLst>
                </a:gridCol>
              </a:tblGrid>
              <a:tr h="166848"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Coupe de France IP Couleur</a:t>
                      </a: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C6591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C6591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C6591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C6591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Coupe de France papier couleur</a:t>
                      </a: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C6591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C6591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C6591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9854265"/>
                  </a:ext>
                </a:extLst>
              </a:tr>
              <a:tr h="166848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C6591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Titre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Auteur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note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Place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C6591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Titre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Auteur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note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Place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9440528"/>
                  </a:ext>
                </a:extLst>
              </a:tr>
              <a:tr h="166848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C6591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Hisseo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PARIS Trinley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Diplôme Humain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C6591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Les guerrieres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PARIS Trinley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286521"/>
                  </a:ext>
                </a:extLst>
              </a:tr>
              <a:tr h="166848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C6591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Black Power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BANQ Jean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Coup de Cœur juge 3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C6591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Le salut 1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VERDIER Jean-Pierre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8049434"/>
                  </a:ext>
                </a:extLst>
              </a:tr>
              <a:tr h="166848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C6591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Buée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CAPS Carole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C6591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Justin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PARIS Trinley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8996612"/>
                  </a:ext>
                </a:extLst>
              </a:tr>
              <a:tr h="166848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C6591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Reve de Geisha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LONGIN Philippe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C6591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Lueur d espoir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BANQ Jean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87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5996855"/>
                  </a:ext>
                </a:extLst>
              </a:tr>
              <a:tr h="166848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C6591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Pieta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PARIS Trinley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C6591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Reverie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PARIS Trinley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9911998"/>
                  </a:ext>
                </a:extLst>
              </a:tr>
              <a:tr h="166848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B4C6E7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B4C6E7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B4C6E7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B4C6E7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B4C6E7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B4C6E7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B4C6E7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B4C6E7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B4C6E7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B4C6E7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B4C6E7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3045905"/>
                  </a:ext>
                </a:extLst>
              </a:tr>
              <a:tr h="166848"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Coupe de France IP mono</a:t>
                      </a: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C6591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C6591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C6591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C6591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N1 Papier Mono</a:t>
                      </a: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C6591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C6591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C6591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5486307"/>
                  </a:ext>
                </a:extLst>
              </a:tr>
              <a:tr h="166848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C6591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Titre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Auteur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note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Place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C6591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Titre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Auteur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note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Place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6977638"/>
                  </a:ext>
                </a:extLst>
              </a:tr>
              <a:tr h="166848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C6591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Brick boys 2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BOY Philippe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Médaille Reportage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C6591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Julius pense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PARIS Trinley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7360063"/>
                  </a:ext>
                </a:extLst>
              </a:tr>
              <a:tr h="166848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C6591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Alice a grandi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PARIS Trinley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C6591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Dents du Diable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FABRESSE Martine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7360702"/>
                  </a:ext>
                </a:extLst>
              </a:tr>
              <a:tr h="166848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C6591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Gavroche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JORGE François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C6591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Mur de métal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BOY Philippe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175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8015795"/>
                  </a:ext>
                </a:extLst>
              </a:tr>
              <a:tr h="166848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C6591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Vu de dessous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RESPAUT Jean-Luc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C6591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Nelson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PARIS Trinley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215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3757280"/>
                  </a:ext>
                </a:extLst>
              </a:tr>
              <a:tr h="314657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C6591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L'opéra de Valencia travaux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VERDIER Jean-Pierre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Rencontre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POURE Jean-Claude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263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9360510"/>
                  </a:ext>
                </a:extLst>
              </a:tr>
              <a:tr h="166848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C6591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C6591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C6591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C6591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C6591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C6591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C6591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C6591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C6591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3122399"/>
                  </a:ext>
                </a:extLst>
              </a:tr>
              <a:tr h="166848"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N1 Papier Nature</a:t>
                      </a: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C6591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C6591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C6591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C6591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N1 IP Nature</a:t>
                      </a: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1" i="0" u="none" strike="noStrike">
                        <a:solidFill>
                          <a:srgbClr val="C6591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C6591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C6591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C6591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3064117"/>
                  </a:ext>
                </a:extLst>
              </a:tr>
              <a:tr h="166848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C6591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Titre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Auteur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note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Place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C6591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Titre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Auteur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note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Place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0654663"/>
                  </a:ext>
                </a:extLst>
              </a:tr>
              <a:tr h="314657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Orgue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ROBEYRENC Michel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Diplôme Paysage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Calopteryx splendens sur graminé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VERDIER Jean-Pierre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196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5884648"/>
                  </a:ext>
                </a:extLst>
              </a:tr>
              <a:tr h="166848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Araignee concombre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CAPS Carole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147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Les empereurs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TOURATIER Franck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196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43179"/>
                  </a:ext>
                </a:extLst>
              </a:tr>
              <a:tr h="166848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Vestra sunrise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BOY Philippe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187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Epeire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RESPAUT Jean-Luc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263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9580550"/>
                  </a:ext>
                </a:extLst>
              </a:tr>
              <a:tr h="314657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Epeire courge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RESPAUT Jean-Luc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187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Sur sa branche perchée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CAPS Carole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357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1753551"/>
                  </a:ext>
                </a:extLst>
              </a:tr>
              <a:tr h="166848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Banquise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TOURATIER Franck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187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Pink floyd high key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RESPAUT Jean-Luc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 dirty="0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357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73588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904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903220" y="845820"/>
            <a:ext cx="8561070" cy="1211580"/>
          </a:xfrm>
        </p:spPr>
        <p:txBody>
          <a:bodyPr>
            <a:normAutofit/>
          </a:bodyPr>
          <a:lstStyle/>
          <a:p>
            <a:r>
              <a:rPr lang="fr-FR" dirty="0"/>
              <a:t>       </a:t>
            </a:r>
            <a:r>
              <a:rPr lang="fr-FR" sz="3600" dirty="0">
                <a:solidFill>
                  <a:schemeClr val="accent1">
                    <a:lumMod val="75000"/>
                  </a:schemeClr>
                </a:solidFill>
              </a:rPr>
              <a:t>Compétitions Nationales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03312" y="1725930"/>
            <a:ext cx="8946541" cy="4940877"/>
          </a:xfrm>
          <a:noFill/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endParaRPr lang="fr-FR" dirty="0"/>
          </a:p>
          <a:p>
            <a:pPr marL="457200" indent="-457200">
              <a:buFont typeface="+mj-lt"/>
              <a:buAutoNum type="arabicPeriod"/>
            </a:pPr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pic>
        <p:nvPicPr>
          <p:cNvPr id="7" name="Image 6" descr="Une image contenant hache, parapluie, assis, table&#10;&#10;Description générée automatiquement">
            <a:extLst>
              <a:ext uri="{FF2B5EF4-FFF2-40B4-BE49-F238E27FC236}">
                <a16:creationId xmlns:a16="http://schemas.microsoft.com/office/drawing/2014/main" id="{74BD48DB-E5C8-438B-A936-09160DA57C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6538" y="519678"/>
            <a:ext cx="1246682" cy="1246682"/>
          </a:xfrm>
          <a:prstGeom prst="rect">
            <a:avLst/>
          </a:prstGeom>
        </p:spPr>
      </p:pic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25546DF9-FEE8-49AA-65EF-657EF1B757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7286781"/>
              </p:ext>
            </p:extLst>
          </p:nvPr>
        </p:nvGraphicFramePr>
        <p:xfrm>
          <a:off x="2142147" y="1886546"/>
          <a:ext cx="9362466" cy="4940874"/>
        </p:xfrm>
        <a:graphic>
          <a:graphicData uri="http://schemas.openxmlformats.org/drawingml/2006/table">
            <a:tbl>
              <a:tblPr/>
              <a:tblGrid>
                <a:gridCol w="784783">
                  <a:extLst>
                    <a:ext uri="{9D8B030D-6E8A-4147-A177-3AD203B41FA5}">
                      <a16:colId xmlns:a16="http://schemas.microsoft.com/office/drawing/2014/main" val="2337627779"/>
                    </a:ext>
                  </a:extLst>
                </a:gridCol>
                <a:gridCol w="1247806">
                  <a:extLst>
                    <a:ext uri="{9D8B030D-6E8A-4147-A177-3AD203B41FA5}">
                      <a16:colId xmlns:a16="http://schemas.microsoft.com/office/drawing/2014/main" val="366955675"/>
                    </a:ext>
                  </a:extLst>
                </a:gridCol>
                <a:gridCol w="1140552">
                  <a:extLst>
                    <a:ext uri="{9D8B030D-6E8A-4147-A177-3AD203B41FA5}">
                      <a16:colId xmlns:a16="http://schemas.microsoft.com/office/drawing/2014/main" val="1833731268"/>
                    </a:ext>
                  </a:extLst>
                </a:gridCol>
                <a:gridCol w="303450">
                  <a:extLst>
                    <a:ext uri="{9D8B030D-6E8A-4147-A177-3AD203B41FA5}">
                      <a16:colId xmlns:a16="http://schemas.microsoft.com/office/drawing/2014/main" val="2805967470"/>
                    </a:ext>
                  </a:extLst>
                </a:gridCol>
                <a:gridCol w="387159">
                  <a:extLst>
                    <a:ext uri="{9D8B030D-6E8A-4147-A177-3AD203B41FA5}">
                      <a16:colId xmlns:a16="http://schemas.microsoft.com/office/drawing/2014/main" val="519921939"/>
                    </a:ext>
                  </a:extLst>
                </a:gridCol>
                <a:gridCol w="1119625">
                  <a:extLst>
                    <a:ext uri="{9D8B030D-6E8A-4147-A177-3AD203B41FA5}">
                      <a16:colId xmlns:a16="http://schemas.microsoft.com/office/drawing/2014/main" val="2742104752"/>
                    </a:ext>
                  </a:extLst>
                </a:gridCol>
                <a:gridCol w="784783">
                  <a:extLst>
                    <a:ext uri="{9D8B030D-6E8A-4147-A177-3AD203B41FA5}">
                      <a16:colId xmlns:a16="http://schemas.microsoft.com/office/drawing/2014/main" val="24479554"/>
                    </a:ext>
                  </a:extLst>
                </a:gridCol>
                <a:gridCol w="1145784">
                  <a:extLst>
                    <a:ext uri="{9D8B030D-6E8A-4147-A177-3AD203B41FA5}">
                      <a16:colId xmlns:a16="http://schemas.microsoft.com/office/drawing/2014/main" val="3541880493"/>
                    </a:ext>
                  </a:extLst>
                </a:gridCol>
                <a:gridCol w="1171943">
                  <a:extLst>
                    <a:ext uri="{9D8B030D-6E8A-4147-A177-3AD203B41FA5}">
                      <a16:colId xmlns:a16="http://schemas.microsoft.com/office/drawing/2014/main" val="124317908"/>
                    </a:ext>
                  </a:extLst>
                </a:gridCol>
                <a:gridCol w="418551">
                  <a:extLst>
                    <a:ext uri="{9D8B030D-6E8A-4147-A177-3AD203B41FA5}">
                      <a16:colId xmlns:a16="http://schemas.microsoft.com/office/drawing/2014/main" val="964365655"/>
                    </a:ext>
                  </a:extLst>
                </a:gridCol>
                <a:gridCol w="858030">
                  <a:extLst>
                    <a:ext uri="{9D8B030D-6E8A-4147-A177-3AD203B41FA5}">
                      <a16:colId xmlns:a16="http://schemas.microsoft.com/office/drawing/2014/main" val="646931119"/>
                    </a:ext>
                  </a:extLst>
                </a:gridCol>
              </a:tblGrid>
              <a:tr h="168542"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N2 Papier Mono</a:t>
                      </a: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C6591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C6591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C6591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B4C6E7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N2 Papier couleur</a:t>
                      </a: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C6591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C6591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C6591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218998"/>
                  </a:ext>
                </a:extLst>
              </a:tr>
              <a:tr h="168542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C6591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Titre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Auteur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note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Place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C6591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Titre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Auteur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note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Place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2814332"/>
                  </a:ext>
                </a:extLst>
              </a:tr>
              <a:tr h="168542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la veillee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MORIO Françoise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Meilleure photo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cafe moulu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MORIO Françoise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8694359"/>
                  </a:ext>
                </a:extLst>
              </a:tr>
              <a:tr h="168542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dans les cachots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MORIO Françoise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Coup de Cœur juge 3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l erudit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MORIO Françoise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2690513"/>
                  </a:ext>
                </a:extLst>
              </a:tr>
              <a:tr h="168542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Pourquoi pas vous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VERDIER Jean-Pierre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la dictee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MORIO Françoise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1159212"/>
                  </a:ext>
                </a:extLst>
              </a:tr>
              <a:tr h="168542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Voleur de moto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VERDIER Jean-Pierre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Arborescence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JORGE François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548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9219813"/>
                  </a:ext>
                </a:extLst>
              </a:tr>
              <a:tr h="168542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Revision bas de caisse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VERDIER Jean-Pierre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275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Crayons de couleur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JORGE François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609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134946"/>
                  </a:ext>
                </a:extLst>
              </a:tr>
              <a:tr h="317853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borboleto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MORIO Françoise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334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Les Orgues d'Ille sur têt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JORGE François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738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8359753"/>
                  </a:ext>
                </a:extLst>
              </a:tr>
              <a:tr h="168542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Vendeuses de bananes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SALEILLES Jean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476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Zina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SALEILLES Jean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791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1657731"/>
                  </a:ext>
                </a:extLst>
              </a:tr>
              <a:tr h="168542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0250954"/>
                  </a:ext>
                </a:extLst>
              </a:tr>
              <a:tr h="168542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N2 IP Couleur</a:t>
                      </a: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C6591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C6591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C6591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C6591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N2 IP Nature</a:t>
                      </a: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1" i="0" u="none" strike="noStrike">
                        <a:solidFill>
                          <a:srgbClr val="C6591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C6591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C6591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C6591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2513921"/>
                  </a:ext>
                </a:extLst>
              </a:tr>
              <a:tr h="168542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C6591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Titre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Auteur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note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Place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C6591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Titre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Auteur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note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Place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0918923"/>
                  </a:ext>
                </a:extLst>
              </a:tr>
              <a:tr h="317853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Un Ti Limon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BERNAMONT Laurence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Le Vestrahorn et son reflet dans la glace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LONGIN Philippe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9822176"/>
                  </a:ext>
                </a:extLst>
              </a:tr>
              <a:tr h="317853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3 petits chenapans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BERNAMONT Laurence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Pelican sur lac d'or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GUILLEMIN Bruno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799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9870735"/>
                  </a:ext>
                </a:extLst>
              </a:tr>
              <a:tr h="317853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Zenitude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BERNAMONT Laurence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La zygène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POURE Jean-Claude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871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1932531"/>
                  </a:ext>
                </a:extLst>
              </a:tr>
              <a:tr h="168542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young worker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BOY Philippe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264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Le feu sous la glace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LONGIN Philippe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871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2794988"/>
                  </a:ext>
                </a:extLst>
              </a:tr>
              <a:tr h="317853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siege social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PIERI Dominique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264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Pelican on green and gold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GUILLEMIN Bruno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1016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4334186"/>
                  </a:ext>
                </a:extLst>
              </a:tr>
              <a:tr h="168542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Mer de sel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BOY Philippe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434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Mi-arbre, mi-homme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LONGIN Philippe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1060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0916131"/>
                  </a:ext>
                </a:extLst>
              </a:tr>
              <a:tr h="168542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cabanon de peche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PIERI Dominique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657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5630316"/>
                  </a:ext>
                </a:extLst>
              </a:tr>
              <a:tr h="168542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0956704"/>
                  </a:ext>
                </a:extLst>
              </a:tr>
              <a:tr h="168542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N2 IP Mono</a:t>
                      </a: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C6591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C6591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C6591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C6591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9825538"/>
                  </a:ext>
                </a:extLst>
              </a:tr>
              <a:tr h="168542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C6591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Titre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Auteur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note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Place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4395309"/>
                  </a:ext>
                </a:extLst>
              </a:tr>
              <a:tr h="168542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oscar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PIERI Dominique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168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0238332"/>
                  </a:ext>
                </a:extLst>
              </a:tr>
              <a:tr h="317853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Jacques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BERNAMONT Laurence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493</a:t>
                      </a: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71" marR="7471" marT="74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5506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5483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903220" y="845820"/>
            <a:ext cx="8561070" cy="1211580"/>
          </a:xfrm>
        </p:spPr>
        <p:txBody>
          <a:bodyPr>
            <a:normAutofit/>
          </a:bodyPr>
          <a:lstStyle/>
          <a:p>
            <a:r>
              <a:rPr lang="fr-FR" dirty="0"/>
              <a:t>       </a:t>
            </a:r>
            <a:r>
              <a:rPr lang="fr-FR" sz="3600" dirty="0">
                <a:solidFill>
                  <a:schemeClr val="accent1">
                    <a:lumMod val="75000"/>
                  </a:schemeClr>
                </a:solidFill>
              </a:rPr>
              <a:t>Compétitions Nationales club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35210" y="1725930"/>
            <a:ext cx="8946541" cy="4940877"/>
          </a:xfrm>
          <a:noFill/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endParaRPr lang="fr-FR" dirty="0"/>
          </a:p>
          <a:p>
            <a:pPr marL="457200" indent="-457200">
              <a:buFont typeface="+mj-lt"/>
              <a:buAutoNum type="arabicPeriod"/>
            </a:pPr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pic>
        <p:nvPicPr>
          <p:cNvPr id="7" name="Image 6" descr="Une image contenant hache, parapluie, assis, table&#10;&#10;Description générée automatiquement">
            <a:extLst>
              <a:ext uri="{FF2B5EF4-FFF2-40B4-BE49-F238E27FC236}">
                <a16:creationId xmlns:a16="http://schemas.microsoft.com/office/drawing/2014/main" id="{74BD48DB-E5C8-438B-A936-09160DA57C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6538" y="479248"/>
            <a:ext cx="1246682" cy="1246682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94D85BE1-8BD5-4ED8-9D13-CC5310854A2D}"/>
              </a:ext>
            </a:extLst>
          </p:cNvPr>
          <p:cNvSpPr txBox="1"/>
          <p:nvPr/>
        </p:nvSpPr>
        <p:spPr>
          <a:xfrm>
            <a:off x="2903220" y="2100658"/>
            <a:ext cx="9231254" cy="34470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000" b="1" dirty="0">
                <a:solidFill>
                  <a:schemeClr val="accent1">
                    <a:lumMod val="75000"/>
                  </a:schemeClr>
                </a:solidFill>
              </a:rPr>
              <a:t>Conséquences pour la saison 2025/2026</a:t>
            </a:r>
          </a:p>
          <a:p>
            <a:pPr marL="539750"/>
            <a:r>
              <a:rPr lang="fr-FR" sz="1800" b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 </a:t>
            </a:r>
            <a:endParaRPr lang="fr-FR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39750"/>
            <a:r>
              <a:rPr lang="fr-FR" sz="1800" b="1" dirty="0">
                <a:solidFill>
                  <a:schemeClr val="accent1">
                    <a:lumMod val="75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Coupe de France Papier Couleur </a:t>
            </a:r>
            <a:endParaRPr lang="fr-FR" sz="1800" b="1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39750"/>
            <a:r>
              <a:rPr lang="fr-FR" sz="1800" b="1" dirty="0">
                <a:solidFill>
                  <a:schemeClr val="accent1">
                    <a:lumMod val="75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Coupe de France IP Couleur  </a:t>
            </a:r>
            <a:endParaRPr lang="fr-FR" sz="1800" b="1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39750"/>
            <a:r>
              <a:rPr lang="fr-FR" sz="1800" b="1" dirty="0">
                <a:solidFill>
                  <a:schemeClr val="accent1">
                    <a:lumMod val="75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Coupe de France IP Mono</a:t>
            </a:r>
          </a:p>
          <a:p>
            <a:pPr marL="539750"/>
            <a:endParaRPr lang="fr-FR" b="1" dirty="0">
              <a:solidFill>
                <a:schemeClr val="accent1">
                  <a:lumMod val="75000"/>
                </a:schemeClr>
              </a:solidFill>
              <a:latin typeface="Century Gothic" panose="020B0502020202020204" pitchFamily="34" charset="0"/>
              <a:ea typeface="Times New Roman" panose="02020603050405020304" pitchFamily="18" charset="0"/>
            </a:endParaRPr>
          </a:p>
          <a:p>
            <a:pPr marL="539750"/>
            <a:r>
              <a:rPr lang="fr-FR" sz="1800" b="1" dirty="0">
                <a:solidFill>
                  <a:schemeClr val="accent1">
                    <a:lumMod val="75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National 1 Papier Mono </a:t>
            </a:r>
            <a:endParaRPr lang="fr-FR" sz="1800" b="1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39750"/>
            <a:r>
              <a:rPr lang="fr-FR" sz="1800" b="1" dirty="0">
                <a:solidFill>
                  <a:schemeClr val="accent1">
                    <a:lumMod val="75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 </a:t>
            </a:r>
            <a:endParaRPr lang="fr-FR" sz="1800" b="1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39750"/>
            <a:endParaRPr lang="fr-F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39750"/>
            <a:r>
              <a:rPr lang="fr-FR" sz="18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 </a:t>
            </a:r>
            <a:endParaRPr lang="fr-F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39750"/>
            <a:r>
              <a:rPr lang="fr-FR" sz="18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.</a:t>
            </a:r>
            <a:endParaRPr lang="fr-F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5339858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903220" y="845820"/>
            <a:ext cx="8561070" cy="1211580"/>
          </a:xfrm>
        </p:spPr>
        <p:txBody>
          <a:bodyPr>
            <a:normAutofit/>
          </a:bodyPr>
          <a:lstStyle/>
          <a:p>
            <a:r>
              <a:rPr lang="fr-FR" dirty="0"/>
              <a:t> </a:t>
            </a:r>
            <a:r>
              <a:rPr lang="fr-FR" sz="3600" dirty="0">
                <a:solidFill>
                  <a:schemeClr val="accent1">
                    <a:lumMod val="75000"/>
                  </a:schemeClr>
                </a:solidFill>
              </a:rPr>
              <a:t>Compétitions Nationales individuelles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03312" y="1725930"/>
            <a:ext cx="8946541" cy="4940877"/>
          </a:xfrm>
          <a:noFill/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endParaRPr lang="fr-FR" dirty="0"/>
          </a:p>
          <a:p>
            <a:pPr marL="457200" indent="-457200">
              <a:buFont typeface="+mj-lt"/>
              <a:buAutoNum type="arabicPeriod"/>
            </a:pPr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pic>
        <p:nvPicPr>
          <p:cNvPr id="6" name="Image 5" descr="Une image contenant hache, parapluie, assis, table&#10;&#10;Description générée automatiquement">
            <a:extLst>
              <a:ext uri="{FF2B5EF4-FFF2-40B4-BE49-F238E27FC236}">
                <a16:creationId xmlns:a16="http://schemas.microsoft.com/office/drawing/2014/main" id="{4EF2F1DC-8CC7-41FF-BB40-5817A6EFBD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6538" y="383895"/>
            <a:ext cx="1246682" cy="1246682"/>
          </a:xfrm>
          <a:prstGeom prst="rect">
            <a:avLst/>
          </a:prstGeom>
        </p:spPr>
      </p:pic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C1EE4A0A-47EA-7D41-AC19-5F088E155F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0188639"/>
              </p:ext>
            </p:extLst>
          </p:nvPr>
        </p:nvGraphicFramePr>
        <p:xfrm>
          <a:off x="2477782" y="2152753"/>
          <a:ext cx="6197600" cy="571500"/>
        </p:xfrm>
        <a:graphic>
          <a:graphicData uri="http://schemas.openxmlformats.org/drawingml/2006/table">
            <a:tbl>
              <a:tblPr/>
              <a:tblGrid>
                <a:gridCol w="952500">
                  <a:extLst>
                    <a:ext uri="{9D8B030D-6E8A-4147-A177-3AD203B41FA5}">
                      <a16:colId xmlns:a16="http://schemas.microsoft.com/office/drawing/2014/main" val="124410976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680726508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345672078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428034129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686747474"/>
                    </a:ext>
                  </a:extLst>
                </a:gridCol>
                <a:gridCol w="1054100">
                  <a:extLst>
                    <a:ext uri="{9D8B030D-6E8A-4147-A177-3AD203B41FA5}">
                      <a16:colId xmlns:a16="http://schemas.microsoft.com/office/drawing/2014/main" val="468628930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N1 auteur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C6591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C6591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107936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Titre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Auteur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note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place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C6591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745565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Une vie de chiens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Verdier Jean-Pierre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 dirty="0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diplôme humour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4786499"/>
                  </a:ext>
                </a:extLst>
              </a:tr>
            </a:tbl>
          </a:graphicData>
        </a:graphic>
      </p:graphicFrame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A8FEF386-8318-74FF-BBE0-6851976877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2018525"/>
              </p:ext>
            </p:extLst>
          </p:nvPr>
        </p:nvGraphicFramePr>
        <p:xfrm>
          <a:off x="2477782" y="2865326"/>
          <a:ext cx="6197600" cy="571500"/>
        </p:xfrm>
        <a:graphic>
          <a:graphicData uri="http://schemas.openxmlformats.org/drawingml/2006/table">
            <a:tbl>
              <a:tblPr/>
              <a:tblGrid>
                <a:gridCol w="952500">
                  <a:extLst>
                    <a:ext uri="{9D8B030D-6E8A-4147-A177-3AD203B41FA5}">
                      <a16:colId xmlns:a16="http://schemas.microsoft.com/office/drawing/2014/main" val="32646585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94932421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315935354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87163397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471711221"/>
                    </a:ext>
                  </a:extLst>
                </a:gridCol>
                <a:gridCol w="1054100">
                  <a:extLst>
                    <a:ext uri="{9D8B030D-6E8A-4147-A177-3AD203B41FA5}">
                      <a16:colId xmlns:a16="http://schemas.microsoft.com/office/drawing/2014/main" val="1803545837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N2 auteur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233146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Titre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Auteur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note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place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22578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Objets inanimes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Morio Françoise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 dirty="0" err="1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medaille</a:t>
                      </a:r>
                      <a:r>
                        <a:rPr lang="fr-FR" sz="1100" b="0" i="0" u="none" strike="noStrike" dirty="0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 bronze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0514447"/>
                  </a:ext>
                </a:extLst>
              </a:tr>
            </a:tbl>
          </a:graphicData>
        </a:graphic>
      </p:graphicFrame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019F3A3E-7A0D-E194-3A93-C9ED15DA08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1363746"/>
              </p:ext>
            </p:extLst>
          </p:nvPr>
        </p:nvGraphicFramePr>
        <p:xfrm>
          <a:off x="2477782" y="4780121"/>
          <a:ext cx="5143500" cy="725805"/>
        </p:xfrm>
        <a:graphic>
          <a:graphicData uri="http://schemas.openxmlformats.org/drawingml/2006/table">
            <a:tbl>
              <a:tblPr/>
              <a:tblGrid>
                <a:gridCol w="952500">
                  <a:extLst>
                    <a:ext uri="{9D8B030D-6E8A-4147-A177-3AD203B41FA5}">
                      <a16:colId xmlns:a16="http://schemas.microsoft.com/office/drawing/2014/main" val="454987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968545369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402894421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35795995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48734197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N2 Audiovisuel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098628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 dirty="0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Titre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Auteur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note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place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912275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Le THEYYAM ou le culte des Dieux incarnés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Poure Jean-Claude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 dirty="0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1439946"/>
                  </a:ext>
                </a:extLst>
              </a:tr>
            </a:tbl>
          </a:graphicData>
        </a:graphic>
      </p:graphicFrame>
      <p:graphicFrame>
        <p:nvGraphicFramePr>
          <p:cNvPr id="12" name="Tableau 11">
            <a:extLst>
              <a:ext uri="{FF2B5EF4-FFF2-40B4-BE49-F238E27FC236}">
                <a16:creationId xmlns:a16="http://schemas.microsoft.com/office/drawing/2014/main" id="{A6F40FEC-E806-D2D4-1C9B-B2E46D4839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7166253"/>
              </p:ext>
            </p:extLst>
          </p:nvPr>
        </p:nvGraphicFramePr>
        <p:xfrm>
          <a:off x="2477782" y="5733097"/>
          <a:ext cx="5473700" cy="558165"/>
        </p:xfrm>
        <a:graphic>
          <a:graphicData uri="http://schemas.openxmlformats.org/drawingml/2006/table">
            <a:tbl>
              <a:tblPr/>
              <a:tblGrid>
                <a:gridCol w="952500">
                  <a:extLst>
                    <a:ext uri="{9D8B030D-6E8A-4147-A177-3AD203B41FA5}">
                      <a16:colId xmlns:a16="http://schemas.microsoft.com/office/drawing/2014/main" val="2664975960"/>
                    </a:ext>
                  </a:extLst>
                </a:gridCol>
                <a:gridCol w="1701800">
                  <a:extLst>
                    <a:ext uri="{9D8B030D-6E8A-4147-A177-3AD203B41FA5}">
                      <a16:colId xmlns:a16="http://schemas.microsoft.com/office/drawing/2014/main" val="30501885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347890979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5631917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72412423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Livre auteur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512846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Titre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Auteur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note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place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1192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L'hiver à Chapelle-des-Bois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LAMBERT Anne-Marie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 dirty="0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2142088"/>
                  </a:ext>
                </a:extLst>
              </a:tr>
            </a:tbl>
          </a:graphicData>
        </a:graphic>
      </p:graphicFrame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D4196FE0-A0D3-1839-F909-BAAC2A7F5E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6376539"/>
              </p:ext>
            </p:extLst>
          </p:nvPr>
        </p:nvGraphicFramePr>
        <p:xfrm>
          <a:off x="2463265" y="3632461"/>
          <a:ext cx="8102600" cy="952500"/>
        </p:xfrm>
        <a:graphic>
          <a:graphicData uri="http://schemas.openxmlformats.org/drawingml/2006/table">
            <a:tbl>
              <a:tblPr/>
              <a:tblGrid>
                <a:gridCol w="1132587">
                  <a:extLst>
                    <a:ext uri="{9D8B030D-6E8A-4147-A177-3AD203B41FA5}">
                      <a16:colId xmlns:a16="http://schemas.microsoft.com/office/drawing/2014/main" val="1509031869"/>
                    </a:ext>
                  </a:extLst>
                </a:gridCol>
                <a:gridCol w="2931403">
                  <a:extLst>
                    <a:ext uri="{9D8B030D-6E8A-4147-A177-3AD203B41FA5}">
                      <a16:colId xmlns:a16="http://schemas.microsoft.com/office/drawing/2014/main" val="4160021692"/>
                    </a:ext>
                  </a:extLst>
                </a:gridCol>
                <a:gridCol w="1307076">
                  <a:extLst>
                    <a:ext uri="{9D8B030D-6E8A-4147-A177-3AD203B41FA5}">
                      <a16:colId xmlns:a16="http://schemas.microsoft.com/office/drawing/2014/main" val="1080374402"/>
                    </a:ext>
                  </a:extLst>
                </a:gridCol>
                <a:gridCol w="520292">
                  <a:extLst>
                    <a:ext uri="{9D8B030D-6E8A-4147-A177-3AD203B41FA5}">
                      <a16:colId xmlns:a16="http://schemas.microsoft.com/office/drawing/2014/main" val="4213669062"/>
                    </a:ext>
                  </a:extLst>
                </a:gridCol>
                <a:gridCol w="431462">
                  <a:extLst>
                    <a:ext uri="{9D8B030D-6E8A-4147-A177-3AD203B41FA5}">
                      <a16:colId xmlns:a16="http://schemas.microsoft.com/office/drawing/2014/main" val="54064797"/>
                    </a:ext>
                  </a:extLst>
                </a:gridCol>
                <a:gridCol w="1779780">
                  <a:extLst>
                    <a:ext uri="{9D8B030D-6E8A-4147-A177-3AD203B41FA5}">
                      <a16:colId xmlns:a16="http://schemas.microsoft.com/office/drawing/2014/main" val="1465676935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National reportage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753342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Titre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Auteur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note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place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429426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Le lac sacré de PUSHKAR ( INDE, Rajasthan 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POURE Jean-Claude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Meilleure photo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272398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Les enfants du bidonville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BOY Philippe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628784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Essaouira,des bateaux et des hommes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JORGE François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 dirty="0">
                          <a:solidFill>
                            <a:srgbClr val="C6591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61595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4832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theme/theme1.xml><?xml version="1.0" encoding="utf-8"?>
<a:theme xmlns:a="http://schemas.openxmlformats.org/drawingml/2006/main" name="Brin">
  <a:themeElements>
    <a:clrScheme name="Jaune orang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38784</TotalTime>
  <Words>3344</Words>
  <Application>Microsoft Office PowerPoint</Application>
  <PresentationFormat>Grand écran</PresentationFormat>
  <Paragraphs>2388</Paragraphs>
  <Slides>24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24</vt:i4>
      </vt:variant>
    </vt:vector>
  </HeadingPairs>
  <TitlesOfParts>
    <vt:vector size="31" baseType="lpstr">
      <vt:lpstr>Arial</vt:lpstr>
      <vt:lpstr>Calibri</vt:lpstr>
      <vt:lpstr>Century Gothic</vt:lpstr>
      <vt:lpstr>Comic Sans MS</vt:lpstr>
      <vt:lpstr>Times New Roman</vt:lpstr>
      <vt:lpstr>Wingdings 3</vt:lpstr>
      <vt:lpstr>Brin</vt:lpstr>
      <vt:lpstr>Résultats SAISON 2023-2024   Perpignan Photo</vt:lpstr>
      <vt:lpstr>Coupe du Monde FIAP 2023</vt:lpstr>
      <vt:lpstr>       Coupe du Monde FIAP 2023</vt:lpstr>
      <vt:lpstr>  Compétitions nationales 2023/2024</vt:lpstr>
      <vt:lpstr>       Compétitions Nationales club</vt:lpstr>
      <vt:lpstr>       Compétitions Nationales</vt:lpstr>
      <vt:lpstr>       Compétitions Nationales</vt:lpstr>
      <vt:lpstr>       Compétitions Nationales club</vt:lpstr>
      <vt:lpstr> Compétitions Nationales individuelles</vt:lpstr>
      <vt:lpstr> Compétitions Nationales individuelles</vt:lpstr>
      <vt:lpstr>DouzeUR 2023/2024  </vt:lpstr>
      <vt:lpstr>    12UR  : Résultats du club</vt:lpstr>
      <vt:lpstr>       12UR: Résultats du club</vt:lpstr>
      <vt:lpstr>       12UR: Résultats Individuels</vt:lpstr>
      <vt:lpstr>       12UR: Résultats individuels</vt:lpstr>
      <vt:lpstr>Federacio Catalana de Fotografia 2023/2024  </vt:lpstr>
      <vt:lpstr>          FCF: Résultats du club</vt:lpstr>
      <vt:lpstr>          FCF: Résultats du club</vt:lpstr>
      <vt:lpstr>          FCF: Résultats individuels</vt:lpstr>
      <vt:lpstr>Confederacion Espanola de Fotografia 2023/2024  </vt:lpstr>
      <vt:lpstr>          CEF: Résultats provisoires du club</vt:lpstr>
      <vt:lpstr>          CEF: Résultats provisoires du club</vt:lpstr>
      <vt:lpstr>          CEF: Résultats individuels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Résultats SAISON 2019-2020  Perpignan Photo</dc:title>
  <dc:creator>Françoise Morio</dc:creator>
  <cp:lastModifiedBy>Françoise Morio</cp:lastModifiedBy>
  <cp:revision>78</cp:revision>
  <dcterms:created xsi:type="dcterms:W3CDTF">2020-07-08T12:58:26Z</dcterms:created>
  <dcterms:modified xsi:type="dcterms:W3CDTF">2024-06-12T08:04:22Z</dcterms:modified>
</cp:coreProperties>
</file>